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Lst>
  <p:notesMasterIdLst>
    <p:notesMasterId r:id="rId43"/>
  </p:notesMasterIdLst>
  <p:sldIdLst>
    <p:sldId id="287" r:id="rId3"/>
    <p:sldId id="288" r:id="rId4"/>
    <p:sldId id="335" r:id="rId5"/>
    <p:sldId id="337" r:id="rId6"/>
    <p:sldId id="340" r:id="rId7"/>
    <p:sldId id="338" r:id="rId8"/>
    <p:sldId id="364" r:id="rId9"/>
    <p:sldId id="341" r:id="rId10"/>
    <p:sldId id="365" r:id="rId11"/>
    <p:sldId id="342" r:id="rId12"/>
    <p:sldId id="366" r:id="rId13"/>
    <p:sldId id="343" r:id="rId14"/>
    <p:sldId id="345" r:id="rId15"/>
    <p:sldId id="346" r:id="rId16"/>
    <p:sldId id="354" r:id="rId17"/>
    <p:sldId id="347" r:id="rId18"/>
    <p:sldId id="348" r:id="rId19"/>
    <p:sldId id="355" r:id="rId20"/>
    <p:sldId id="349" r:id="rId21"/>
    <p:sldId id="376" r:id="rId22"/>
    <p:sldId id="350" r:id="rId23"/>
    <p:sldId id="351" r:id="rId24"/>
    <p:sldId id="352" r:id="rId25"/>
    <p:sldId id="353" r:id="rId26"/>
    <p:sldId id="375" r:id="rId27"/>
    <p:sldId id="374" r:id="rId28"/>
    <p:sldId id="362" r:id="rId29"/>
    <p:sldId id="363" r:id="rId30"/>
    <p:sldId id="367" r:id="rId31"/>
    <p:sldId id="356" r:id="rId32"/>
    <p:sldId id="358" r:id="rId33"/>
    <p:sldId id="368" r:id="rId34"/>
    <p:sldId id="360" r:id="rId35"/>
    <p:sldId id="359" r:id="rId36"/>
    <p:sldId id="369" r:id="rId37"/>
    <p:sldId id="370" r:id="rId38"/>
    <p:sldId id="371" r:id="rId39"/>
    <p:sldId id="372" r:id="rId40"/>
    <p:sldId id="373" r:id="rId41"/>
    <p:sldId id="31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71" autoAdjust="0"/>
  </p:normalViewPr>
  <p:slideViewPr>
    <p:cSldViewPr snapToGrid="0" snapToObjects="1">
      <p:cViewPr varScale="1">
        <p:scale>
          <a:sx n="84" d="100"/>
          <a:sy n="84" d="100"/>
        </p:scale>
        <p:origin x="144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CE48A-59D2-9A44-A26F-F0F187228602}" type="datetimeFigureOut">
              <a:rPr lang="en-US" smtClean="0"/>
              <a:t>5/17/2017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493CA-7DD8-B54F-B797-FDEC97802495}" type="slidenum">
              <a:rPr lang="en-US" smtClean="0"/>
              <a:t>‹#›</a:t>
            </a:fld>
            <a:endParaRPr lang="en-US"/>
          </a:p>
        </p:txBody>
      </p:sp>
    </p:spTree>
    <p:extLst>
      <p:ext uri="{BB962C8B-B14F-4D97-AF65-F5344CB8AC3E}">
        <p14:creationId xmlns:p14="http://schemas.microsoft.com/office/powerpoint/2010/main" val="21335203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1</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424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10</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40966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11</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82188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12</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03390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13</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68928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FEA82-AF03-4852-BF6E-E2E8CFB61AC3}" type="slidenum">
              <a:rPr lang="en-US">
                <a:solidFill>
                  <a:prstClr val="black"/>
                </a:solidFill>
              </a:rPr>
              <a:pPr/>
              <a:t>14</a:t>
            </a:fld>
            <a:endParaRPr lang="en-US">
              <a:solidFill>
                <a:prstClr val="black"/>
              </a:solidFill>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8993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0FEA82-AF03-4852-BF6E-E2E8CFB61AC3}" type="slidenum">
              <a:rPr lang="en-US">
                <a:solidFill>
                  <a:prstClr val="black"/>
                </a:solidFill>
              </a:rPr>
              <a:pPr/>
              <a:t>15</a:t>
            </a:fld>
            <a:endParaRPr lang="en-US">
              <a:solidFill>
                <a:prstClr val="black"/>
              </a:solidFill>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144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DCC3E4-490B-489A-9837-806764D0084F}" type="slidenum">
              <a:rPr lang="en-US">
                <a:solidFill>
                  <a:prstClr val="black"/>
                </a:solidFill>
              </a:rPr>
              <a:pPr/>
              <a:t>16</a:t>
            </a:fld>
            <a:endParaRPr lang="en-US">
              <a:solidFill>
                <a:prstClr val="black"/>
              </a:solidFill>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9789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DEB94-B6D5-41A5-9D41-EC0EA9547B74}" type="slidenum">
              <a:rPr lang="en-US">
                <a:solidFill>
                  <a:prstClr val="black"/>
                </a:solidFill>
              </a:rPr>
              <a:pPr/>
              <a:t>17</a:t>
            </a:fld>
            <a:endParaRPr lang="en-US">
              <a:solidFill>
                <a:prstClr val="black"/>
              </a:solidFill>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753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DEB94-B6D5-41A5-9D41-EC0EA9547B74}" type="slidenum">
              <a:rPr lang="en-US">
                <a:solidFill>
                  <a:prstClr val="black"/>
                </a:solidFill>
              </a:rPr>
              <a:pPr/>
              <a:t>18</a:t>
            </a:fld>
            <a:endParaRPr lang="en-US">
              <a:solidFill>
                <a:prstClr val="black"/>
              </a:solidFill>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5399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EDA294-3D25-4769-872D-BF246127E490}" type="slidenum">
              <a:rPr lang="en-US">
                <a:solidFill>
                  <a:prstClr val="black"/>
                </a:solidFill>
              </a:rPr>
              <a:pPr/>
              <a:t>19</a:t>
            </a:fld>
            <a:endParaRPr lang="en-US">
              <a:solidFill>
                <a:prstClr val="black"/>
              </a:solidFill>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61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94168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BE4801-717C-48D5-968F-EBCA9DA2AF6E}" type="slidenum">
              <a:rPr lang="en-US">
                <a:solidFill>
                  <a:prstClr val="black"/>
                </a:solidFill>
              </a:rPr>
              <a:pPr/>
              <a:t>21</a:t>
            </a:fld>
            <a:endParaRPr lang="en-US">
              <a:solidFill>
                <a:prstClr val="black"/>
              </a:solidFill>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5958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03650-BC5A-468A-AAA1-B40773516EE8}" type="slidenum">
              <a:rPr lang="en-US">
                <a:solidFill>
                  <a:prstClr val="black"/>
                </a:solidFill>
              </a:rPr>
              <a:pPr/>
              <a:t>22</a:t>
            </a:fld>
            <a:endParaRPr lang="en-US">
              <a:solidFill>
                <a:prstClr val="black"/>
              </a:solidFill>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dirty="0" smtClean="0"/>
              <a:t>Note that your slope value should be less than 1. If you invert it, it</a:t>
            </a:r>
            <a:r>
              <a:rPr lang="en-US" baseline="0" dirty="0" smtClean="0"/>
              <a:t> gives you the mV/g value (~60 for low axis </a:t>
            </a:r>
            <a:r>
              <a:rPr lang="en-US" baseline="0" dirty="0" err="1" smtClean="0"/>
              <a:t>accels</a:t>
            </a:r>
            <a:r>
              <a:rPr lang="en-US" baseline="0" dirty="0" smtClean="0"/>
              <a:t> for example)</a:t>
            </a:r>
            <a:endParaRPr lang="en-US" dirty="0"/>
          </a:p>
        </p:txBody>
      </p:sp>
    </p:spTree>
    <p:extLst>
      <p:ext uri="{BB962C8B-B14F-4D97-AF65-F5344CB8AC3E}">
        <p14:creationId xmlns:p14="http://schemas.microsoft.com/office/powerpoint/2010/main" val="395117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188F3-3819-44FE-8028-B258A45CC3CE}" type="slidenum">
              <a:rPr lang="en-US">
                <a:solidFill>
                  <a:prstClr val="black"/>
                </a:solidFill>
              </a:rPr>
              <a:pPr/>
              <a:t>23</a:t>
            </a:fld>
            <a:endParaRPr lang="en-US">
              <a:solidFill>
                <a:prstClr val="black"/>
              </a:solidFill>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6679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647BB-6655-40DF-B973-F29E9FB20CDA}" type="slidenum">
              <a:rPr lang="en-US">
                <a:solidFill>
                  <a:prstClr val="black"/>
                </a:solidFill>
              </a:rPr>
              <a:pPr/>
              <a:t>24</a:t>
            </a:fld>
            <a:endParaRPr lang="en-US">
              <a:solidFill>
                <a:prstClr val="black"/>
              </a:solidFill>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328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25</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336665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26</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560972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27</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72003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28</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7130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29</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45032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30</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85777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64847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31</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4222860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32</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79023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33</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907737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34</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147724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35</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549555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36</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86679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37</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652211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188F3-3819-44FE-8028-B258A45CC3CE}" type="slidenum">
              <a:rPr lang="en-US">
                <a:solidFill>
                  <a:prstClr val="black"/>
                </a:solidFill>
              </a:rPr>
              <a:pPr/>
              <a:t>38</a:t>
            </a:fld>
            <a:endParaRPr lang="en-US">
              <a:solidFill>
                <a:prstClr val="black"/>
              </a:solidFill>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7440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188F3-3819-44FE-8028-B258A45CC3CE}" type="slidenum">
              <a:rPr lang="en-US">
                <a:solidFill>
                  <a:prstClr val="black"/>
                </a:solidFill>
              </a:rPr>
              <a:pPr/>
              <a:t>39</a:t>
            </a:fld>
            <a:endParaRPr lang="en-US">
              <a:solidFill>
                <a:prstClr val="black"/>
              </a:solidFill>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035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40</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47058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4</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34046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5</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540319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6</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48798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7</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406539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8</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426791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RockOn Workshop </a:t>
            </a:r>
            <a:r>
              <a:rPr lang="en-US" sz="1300" b="0" dirty="0" smtClean="0">
                <a:solidFill>
                  <a:prstClr val="black"/>
                </a:solidFill>
              </a:rPr>
              <a:t>2016</a:t>
            </a:r>
            <a:endParaRPr lang="en-US" sz="1300" b="0" dirty="0">
              <a:solidFill>
                <a:prstClr val="black"/>
              </a:solidFill>
            </a:endParaRPr>
          </a:p>
        </p:txBody>
      </p:sp>
      <p:sp>
        <p:nvSpPr>
          <p:cNvPr id="186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r>
              <a:rPr lang="en-US" sz="1300" b="0" dirty="0">
                <a:solidFill>
                  <a:prstClr val="black"/>
                </a:solidFill>
              </a:rPr>
              <a:t>May 29, </a:t>
            </a:r>
            <a:r>
              <a:rPr lang="en-US" sz="1300" b="0" dirty="0" smtClean="0">
                <a:solidFill>
                  <a:prstClr val="black"/>
                </a:solidFill>
              </a:rPr>
              <a:t>2016</a:t>
            </a:r>
            <a:endParaRPr lang="en-US" sz="1300" b="0" dirty="0">
              <a:solidFill>
                <a:prstClr val="black"/>
              </a:solidFill>
            </a:endParaRPr>
          </a:p>
        </p:txBody>
      </p:sp>
      <p:sp>
        <p:nvSpPr>
          <p:cNvPr id="186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200" b="1">
                <a:solidFill>
                  <a:schemeClr val="bg1"/>
                </a:solidFill>
                <a:latin typeface="Arial" charset="0"/>
                <a:ea typeface="ＭＳ Ｐゴシック" charset="0"/>
                <a:cs typeface="ＭＳ Ｐゴシック" charset="0"/>
              </a:defRPr>
            </a:lvl1pPr>
            <a:lvl2pPr marL="742950" indent="-285750" defTabSz="966788" eaLnBrk="0" hangingPunct="0">
              <a:defRPr sz="1200" b="1">
                <a:solidFill>
                  <a:schemeClr val="bg1"/>
                </a:solidFill>
                <a:latin typeface="Arial" charset="0"/>
                <a:ea typeface="ＭＳ Ｐゴシック" charset="0"/>
              </a:defRPr>
            </a:lvl2pPr>
            <a:lvl3pPr marL="1143000" indent="-228600" defTabSz="966788" eaLnBrk="0" hangingPunct="0">
              <a:defRPr sz="1200" b="1">
                <a:solidFill>
                  <a:schemeClr val="bg1"/>
                </a:solidFill>
                <a:latin typeface="Arial" charset="0"/>
                <a:ea typeface="ＭＳ Ｐゴシック" charset="0"/>
              </a:defRPr>
            </a:lvl3pPr>
            <a:lvl4pPr marL="1600200" indent="-228600" defTabSz="966788" eaLnBrk="0" hangingPunct="0">
              <a:defRPr sz="1200" b="1">
                <a:solidFill>
                  <a:schemeClr val="bg1"/>
                </a:solidFill>
                <a:latin typeface="Arial" charset="0"/>
                <a:ea typeface="ＭＳ Ｐゴシック" charset="0"/>
              </a:defRPr>
            </a:lvl4pPr>
            <a:lvl5pPr marL="2057400" indent="-228600" defTabSz="966788" eaLnBrk="0" hangingPunct="0">
              <a:defRPr sz="1200" b="1">
                <a:solidFill>
                  <a:schemeClr val="bg1"/>
                </a:solidFill>
                <a:latin typeface="Arial" charset="0"/>
                <a:ea typeface="ＭＳ Ｐゴシック" charset="0"/>
              </a:defRPr>
            </a:lvl5pPr>
            <a:lvl6pPr marL="2514600" indent="-228600" algn="ctr" defTabSz="966788"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defTabSz="966788"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defTabSz="966788"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defTabSz="966788"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746984F9-9696-F344-9A48-A4C359704A96}" type="slidenum">
              <a:rPr lang="en-US" sz="1300" b="0">
                <a:solidFill>
                  <a:prstClr val="black"/>
                </a:solidFill>
              </a:rPr>
              <a:pPr eaLnBrk="1" hangingPunct="1"/>
              <a:t>9</a:t>
            </a:fld>
            <a:endParaRPr lang="en-US" sz="1300" b="0">
              <a:solidFill>
                <a:prstClr val="black"/>
              </a:solidFill>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ea typeface="ＭＳ Ｐゴシック" charset="0"/>
                <a:cs typeface="ＭＳ Ｐゴシック" charset="0"/>
              </a:rPr>
              <a:t>Go to: Gyro, </a:t>
            </a:r>
            <a:r>
              <a:rPr lang="en-US" dirty="0" err="1" smtClean="0">
                <a:ea typeface="ＭＳ Ｐゴシック" charset="0"/>
                <a:cs typeface="ＭＳ Ｐゴシック" charset="0"/>
              </a:rPr>
              <a:t>Pres_Temp</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11849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805EC6DB-E6B0-D14A-99EC-2D044E72DD4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2451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B0EF6E1B-D168-4C49-921B-E181EC9246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5649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843A112E-204A-994A-ADD9-742D231622C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38477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a:xfrm>
            <a:off x="6781800" y="6019800"/>
            <a:ext cx="2133600" cy="476250"/>
          </a:xfrm>
          <a:prstGeom prst="rect">
            <a:avLst/>
          </a:prstGeom>
        </p:spPr>
        <p:txBody>
          <a:bodyPr/>
          <a:lstStyle>
            <a:lvl1pPr>
              <a:defRPr/>
            </a:lvl1pPr>
          </a:lstStyle>
          <a:p>
            <a:fld id="{3F37A613-2B4A-498E-9618-63C5528A877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4207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6781800" y="6019800"/>
            <a:ext cx="2133600" cy="476250"/>
          </a:xfrm>
          <a:prstGeom prst="rect">
            <a:avLst/>
          </a:prstGeom>
        </p:spPr>
        <p:txBody>
          <a:bodyPr/>
          <a:lstStyle>
            <a:lvl1pPr>
              <a:defRPr/>
            </a:lvl1pPr>
          </a:lstStyle>
          <a:p>
            <a:fld id="{C72DAD3A-4F37-4C54-BE8E-6CEF79A689F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32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a:xfrm>
            <a:off x="6781800" y="6019800"/>
            <a:ext cx="2133600" cy="476250"/>
          </a:xfrm>
          <a:prstGeom prst="rect">
            <a:avLst/>
          </a:prstGeom>
        </p:spPr>
        <p:txBody>
          <a:bodyPr/>
          <a:lstStyle>
            <a:lvl1pPr>
              <a:defRPr/>
            </a:lvl1pPr>
          </a:lstStyle>
          <a:p>
            <a:fld id="{696DC784-771A-4B7A-8858-BE8639CBD5C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157763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781800" y="6019800"/>
            <a:ext cx="2133600" cy="476250"/>
          </a:xfrm>
          <a:prstGeom prst="rect">
            <a:avLst/>
          </a:prstGeom>
        </p:spPr>
        <p:txBody>
          <a:bodyPr/>
          <a:lstStyle>
            <a:lvl1pPr>
              <a:defRPr/>
            </a:lvl1pPr>
          </a:lstStyle>
          <a:p>
            <a:fld id="{DAEDCDAB-1519-4326-90AC-32769C48D77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25426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6781800" y="6019800"/>
            <a:ext cx="2133600" cy="476250"/>
          </a:xfrm>
          <a:prstGeom prst="rect">
            <a:avLst/>
          </a:prstGeom>
        </p:spPr>
        <p:txBody>
          <a:bodyPr/>
          <a:lstStyle>
            <a:lvl1pPr>
              <a:defRPr/>
            </a:lvl1pPr>
          </a:lstStyle>
          <a:p>
            <a:fld id="{D0BF61AA-A355-4FF7-B5AF-928E2C6F70C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52299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781800" y="6019800"/>
            <a:ext cx="2133600" cy="476250"/>
          </a:xfrm>
          <a:prstGeom prst="rect">
            <a:avLst/>
          </a:prstGeom>
        </p:spPr>
        <p:txBody>
          <a:bodyPr/>
          <a:lstStyle>
            <a:lvl1pPr>
              <a:defRPr/>
            </a:lvl1pPr>
          </a:lstStyle>
          <a:p>
            <a:fld id="{16ADD655-BD42-4367-97AC-572BDAB8D19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78514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781800" y="6019800"/>
            <a:ext cx="2133600" cy="476250"/>
          </a:xfrm>
          <a:prstGeom prst="rect">
            <a:avLst/>
          </a:prstGeom>
        </p:spPr>
        <p:txBody>
          <a:bodyPr/>
          <a:lstStyle>
            <a:lvl1pPr>
              <a:defRPr/>
            </a:lvl1pPr>
          </a:lstStyle>
          <a:p>
            <a:fld id="{B01957B7-3592-4DE4-97DD-40126C83DDB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7421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a:xfrm>
            <a:off x="6781800" y="6019800"/>
            <a:ext cx="2133600" cy="476250"/>
          </a:xfrm>
          <a:prstGeom prst="rect">
            <a:avLst/>
          </a:prstGeom>
        </p:spPr>
        <p:txBody>
          <a:bodyPr/>
          <a:lstStyle>
            <a:lvl1pPr>
              <a:defRPr/>
            </a:lvl1pPr>
          </a:lstStyle>
          <a:p>
            <a:fld id="{27F3E5A9-16EE-471C-B681-7064C25CCAD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3080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31A9FC2B-FCFC-5045-AED6-E7F4FCDAFB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97700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a:xfrm>
            <a:off x="6781800" y="6019800"/>
            <a:ext cx="2133600" cy="476250"/>
          </a:xfrm>
          <a:prstGeom prst="rect">
            <a:avLst/>
          </a:prstGeom>
        </p:spPr>
        <p:txBody>
          <a:bodyPr/>
          <a:lstStyle>
            <a:lvl1pPr>
              <a:defRPr/>
            </a:lvl1pPr>
          </a:lstStyle>
          <a:p>
            <a:fld id="{D886B837-AF30-4175-B021-49CAE4ACED8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26245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6781800" y="6019800"/>
            <a:ext cx="2133600" cy="476250"/>
          </a:xfrm>
          <a:prstGeom prst="rect">
            <a:avLst/>
          </a:prstGeom>
        </p:spPr>
        <p:txBody>
          <a:bodyPr/>
          <a:lstStyle>
            <a:lvl1pPr>
              <a:defRPr/>
            </a:lvl1pPr>
          </a:lstStyle>
          <a:p>
            <a:fld id="{F856024C-8B1A-415E-A642-49163B04340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92596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6781800" y="6019800"/>
            <a:ext cx="2133600" cy="476250"/>
          </a:xfrm>
          <a:prstGeom prst="rect">
            <a:avLst/>
          </a:prstGeom>
        </p:spPr>
        <p:txBody>
          <a:bodyPr/>
          <a:lstStyle>
            <a:lvl1pPr>
              <a:defRPr/>
            </a:lvl1pPr>
          </a:lstStyle>
          <a:p>
            <a:fld id="{DA9987BA-ADF6-4AB5-8EB1-D5474E675CE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5322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54A7511E-FC7E-004F-986B-00BA61FC55D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2585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D6A5BB14-A155-FE42-B300-64E53C8F9B9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81495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E7F1BA9C-A26E-BF42-901B-BA3DFD8C5A7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7341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FB6F2B14-4C69-C944-9623-968600512BC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8707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9D4072CB-B0DD-D242-9AAE-8833899E0E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0065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B5A793D3-70BE-164D-BC6A-9CC84B9DFD1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4169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xfrm>
            <a:off x="6781800" y="6019800"/>
            <a:ext cx="2133600" cy="476250"/>
          </a:xfrm>
          <a:prstGeom prst="rect">
            <a:avLst/>
          </a:prstGeom>
          <a:ln/>
        </p:spPr>
        <p:txBody>
          <a:bodyPr/>
          <a:lstStyle>
            <a:lvl1pPr>
              <a:defRPr/>
            </a:lvl1pPr>
          </a:lstStyle>
          <a:p>
            <a:pPr>
              <a:defRPr/>
            </a:pPr>
            <a:fld id="{FB5E35A0-92BA-9146-962A-AD8E632082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29886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calspace.ucsd.edu/spacegrant/"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6.png"/><Relationship Id="rId2" Type="http://schemas.openxmlformats.org/officeDocument/2006/relationships/slideLayout" Target="../slideLayouts/slideLayout13.xml"/><Relationship Id="rId16"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calspace.ucsd.edu/spacegrant/"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27" descr="Block VSGClogo copy"/>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947863" y="6305550"/>
            <a:ext cx="414337"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9" name="Picture 28" descr="csgcnasa_neg">
            <a:hlinkClick r:id="rId14"/>
          </p:cNvPr>
          <p:cNvPicPr>
            <a:picLocks noChangeAspect="1" noChangeArrowheads="1"/>
          </p:cNvPicPr>
          <p:nvPr userDrawn="1"/>
        </p:nvPicPr>
        <p:blipFill>
          <a:blip r:embed="rId15" cstate="print">
            <a:lum bright="-6000"/>
            <a:extLst>
              <a:ext uri="{28A0092B-C50C-407E-A947-70E740481C1C}">
                <a14:useLocalDpi xmlns:a14="http://schemas.microsoft.com/office/drawing/2010/main" val="0"/>
              </a:ext>
            </a:extLst>
          </a:blip>
          <a:srcRect/>
          <a:stretch>
            <a:fillRect/>
          </a:stretch>
        </p:blipFill>
        <p:spPr bwMode="auto">
          <a:xfrm>
            <a:off x="968375" y="6340475"/>
            <a:ext cx="395288" cy="47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29" descr="nasafancy"/>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371600" y="6354763"/>
            <a:ext cx="52546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1" name="Rectangle 31"/>
          <p:cNvSpPr>
            <a:spLocks noChangeArrowheads="1"/>
          </p:cNvSpPr>
          <p:nvPr userDrawn="1"/>
        </p:nvSpPr>
        <p:spPr bwMode="auto">
          <a:xfrm>
            <a:off x="228600" y="762000"/>
            <a:ext cx="7859713" cy="76200"/>
          </a:xfrm>
          <a:prstGeom prst="rect">
            <a:avLst/>
          </a:prstGeom>
          <a:gradFill rotWithShape="1">
            <a:gsLst>
              <a:gs pos="0">
                <a:srgbClr val="0033CC"/>
              </a:gs>
              <a:gs pos="100000">
                <a:srgbClr val="00000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defTabSz="914400" fontAlgn="base">
              <a:spcBef>
                <a:spcPct val="0"/>
              </a:spcBef>
              <a:spcAft>
                <a:spcPct val="0"/>
              </a:spcAft>
            </a:pPr>
            <a:endParaRPr lang="en-US">
              <a:solidFill>
                <a:srgbClr val="FFFFFF"/>
              </a:solidFill>
              <a:ea typeface="ＭＳ Ｐゴシック" charset="0"/>
            </a:endParaRPr>
          </a:p>
        </p:txBody>
      </p:sp>
      <p:sp>
        <p:nvSpPr>
          <p:cNvPr id="1033" name="Rectangle 35"/>
          <p:cNvSpPr>
            <a:spLocks noChangeArrowheads="1"/>
          </p:cNvSpPr>
          <p:nvPr userDrawn="1"/>
        </p:nvSpPr>
        <p:spPr bwMode="auto">
          <a:xfrm>
            <a:off x="228600" y="6172200"/>
            <a:ext cx="7859713" cy="76200"/>
          </a:xfrm>
          <a:prstGeom prst="rect">
            <a:avLst/>
          </a:prstGeom>
          <a:gradFill rotWithShape="1">
            <a:gsLst>
              <a:gs pos="0">
                <a:srgbClr val="0033CC"/>
              </a:gs>
              <a:gs pos="100000">
                <a:srgbClr val="00000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defTabSz="914400" fontAlgn="base">
              <a:spcBef>
                <a:spcPct val="0"/>
              </a:spcBef>
              <a:spcAft>
                <a:spcPct val="0"/>
              </a:spcAft>
            </a:pPr>
            <a:endParaRPr lang="en-US">
              <a:solidFill>
                <a:srgbClr val="FFFFFF"/>
              </a:solidFill>
              <a:ea typeface="ＭＳ Ｐゴシック" charset="0"/>
            </a:endParaRPr>
          </a:p>
        </p:txBody>
      </p:sp>
      <p:pic>
        <p:nvPicPr>
          <p:cNvPr id="1034" name="Picture 16" descr="ROCKON-01.jpg"/>
          <p:cNvPicPr>
            <a:picLocks noChangeAspect="1"/>
          </p:cNvPicPr>
          <p:nvPr userDrawn="1"/>
        </p:nvPicPr>
        <p:blipFill>
          <a:blip r:embed="rId17" cstate="print">
            <a:extLst>
              <a:ext uri="{28A0092B-C50C-407E-A947-70E740481C1C}">
                <a14:useLocalDpi xmlns:a14="http://schemas.microsoft.com/office/drawing/2010/main" val="0"/>
              </a:ext>
            </a:extLst>
          </a:blip>
          <a:srcRect l="51817" t="13773" r="37424" b="15109"/>
          <a:stretch>
            <a:fillRect/>
          </a:stretch>
        </p:blipFill>
        <p:spPr bwMode="auto">
          <a:xfrm rot="3290564">
            <a:off x="8153401" y="-214313"/>
            <a:ext cx="292100" cy="157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SG_LOGO_NEW_V14A.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52399" y="6351270"/>
            <a:ext cx="740697" cy="430530"/>
          </a:xfrm>
          <a:prstGeom prst="rect">
            <a:avLst/>
          </a:prstGeom>
        </p:spPr>
      </p:pic>
      <p:sp>
        <p:nvSpPr>
          <p:cNvPr id="13" name="Rectangle 6"/>
          <p:cNvSpPr>
            <a:spLocks noGrp="1" noChangeArrowheads="1"/>
          </p:cNvSpPr>
          <p:nvPr>
            <p:ph type="sldNum" sz="quarter" idx="4"/>
          </p:nvPr>
        </p:nvSpPr>
        <p:spPr bwMode="auto">
          <a:xfrm>
            <a:off x="6781800" y="60198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b="1">
                <a:solidFill>
                  <a:schemeClr val="bg1"/>
                </a:solidFill>
                <a:latin typeface="Times New Roman" charset="0"/>
                <a:cs typeface="Times New Roman" charset="0"/>
              </a:defRPr>
            </a:lvl1pPr>
          </a:lstStyle>
          <a:p>
            <a:fld id="{A0E6D4BE-7155-BF41-A549-A758AC340BF7}" type="slidenum">
              <a:rPr lang="en-US"/>
              <a:pPr/>
              <a:t>‹#›</a:t>
            </a:fld>
            <a:endParaRPr lang="en-US" dirty="0"/>
          </a:p>
        </p:txBody>
      </p:sp>
      <p:sp>
        <p:nvSpPr>
          <p:cNvPr id="14" name="Text Box 34"/>
          <p:cNvSpPr txBox="1">
            <a:spLocks noChangeArrowheads="1"/>
          </p:cNvSpPr>
          <p:nvPr userDrawn="1"/>
        </p:nvSpPr>
        <p:spPr bwMode="auto">
          <a:xfrm>
            <a:off x="6858000" y="6499241"/>
            <a:ext cx="2057400" cy="366713"/>
          </a:xfrm>
          <a:prstGeom prst="rect">
            <a:avLst/>
          </a:prstGeom>
          <a:noFill/>
          <a:ln w="9525">
            <a:noFill/>
            <a:miter lim="800000"/>
            <a:headEnd/>
            <a:tailEnd/>
          </a:ln>
          <a:effectLst/>
        </p:spPr>
        <p:txBody>
          <a:bodyPr>
            <a:spAutoFit/>
          </a:bodyPr>
          <a:lstStyle/>
          <a:p>
            <a:pPr>
              <a:spcBef>
                <a:spcPct val="50000"/>
              </a:spcBef>
              <a:defRPr/>
            </a:pPr>
            <a:r>
              <a:rPr lang="en-US" b="1" i="1" dirty="0" err="1" smtClean="0">
                <a:solidFill>
                  <a:schemeClr val="bg1"/>
                </a:solidFill>
                <a:latin typeface="Times New Roman" charset="0"/>
                <a:ea typeface="Times New Roman" charset="0"/>
                <a:cs typeface="Times New Roman" charset="0"/>
              </a:rPr>
              <a:t>RockOn</a:t>
            </a:r>
            <a:r>
              <a:rPr lang="en-US" b="1" i="1" dirty="0" smtClean="0">
                <a:solidFill>
                  <a:schemeClr val="bg1"/>
                </a:solidFill>
                <a:latin typeface="Times New Roman" charset="0"/>
                <a:ea typeface="Times New Roman" charset="0"/>
                <a:cs typeface="Times New Roman" charset="0"/>
              </a:rPr>
              <a:t>! 2017</a:t>
            </a:r>
            <a:endParaRPr lang="en-US" b="1" i="1" dirty="0">
              <a:solidFill>
                <a:schemeClr val="bg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524952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51" name="Picture 27" descr="Block VSGClogo copy"/>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947863" y="6305550"/>
            <a:ext cx="414337" cy="514350"/>
          </a:xfrm>
          <a:prstGeom prst="rect">
            <a:avLst/>
          </a:prstGeom>
          <a:noFill/>
          <a:extLst>
            <a:ext uri="{909E8E84-426E-40dd-AFC4-6F175D3DCCD1}">
              <a14:hiddenFill xmlns="" xmlns:a14="http://schemas.microsoft.com/office/drawing/2010/main">
                <a:solidFill>
                  <a:srgbClr val="FFFFFF"/>
                </a:solidFill>
              </a14:hiddenFill>
            </a:ext>
          </a:extLst>
        </p:spPr>
      </p:pic>
      <p:pic>
        <p:nvPicPr>
          <p:cNvPr id="1052" name="Picture 28" descr="csgcnasa_neg">
            <a:hlinkClick r:id="rId14"/>
          </p:cNvPr>
          <p:cNvPicPr>
            <a:picLocks noChangeAspect="1" noChangeArrowheads="1"/>
          </p:cNvPicPr>
          <p:nvPr userDrawn="1"/>
        </p:nvPicPr>
        <p:blipFill>
          <a:blip r:embed="rId15" cstate="print">
            <a:lum bright="-6000"/>
            <a:extLst>
              <a:ext uri="{28A0092B-C50C-407E-A947-70E740481C1C}">
                <a14:useLocalDpi xmlns:a14="http://schemas.microsoft.com/office/drawing/2010/main" val="0"/>
              </a:ext>
            </a:extLst>
          </a:blip>
          <a:srcRect/>
          <a:stretch>
            <a:fillRect/>
          </a:stretch>
        </p:blipFill>
        <p:spPr bwMode="auto">
          <a:xfrm>
            <a:off x="968375" y="6340475"/>
            <a:ext cx="395288" cy="474663"/>
          </a:xfrm>
          <a:prstGeom prst="rect">
            <a:avLst/>
          </a:prstGeom>
          <a:noFill/>
          <a:extLst>
            <a:ext uri="{909E8E84-426E-40dd-AFC4-6F175D3DCCD1}">
              <a14:hiddenFill xmlns="" xmlns:a14="http://schemas.microsoft.com/office/drawing/2010/main">
                <a:solidFill>
                  <a:srgbClr val="FFFFFF"/>
                </a:solidFill>
              </a14:hiddenFill>
            </a:ext>
          </a:extLst>
        </p:spPr>
      </p:pic>
      <p:pic>
        <p:nvPicPr>
          <p:cNvPr id="1053" name="Picture 29" descr="nasafancy"/>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371600" y="6354763"/>
            <a:ext cx="525463" cy="461962"/>
          </a:xfrm>
          <a:prstGeom prst="rect">
            <a:avLst/>
          </a:prstGeom>
          <a:noFill/>
          <a:extLst>
            <a:ext uri="{909E8E84-426E-40dd-AFC4-6F175D3DCCD1}">
              <a14:hiddenFill xmlns="" xmlns:a14="http://schemas.microsoft.com/office/drawing/2010/main">
                <a:solidFill>
                  <a:srgbClr val="FFFFFF"/>
                </a:solidFill>
              </a14:hiddenFill>
            </a:ext>
          </a:extLst>
        </p:spPr>
      </p:pic>
      <p:sp>
        <p:nvSpPr>
          <p:cNvPr id="1055" name="Rectangle 31"/>
          <p:cNvSpPr>
            <a:spLocks noChangeArrowheads="1"/>
          </p:cNvSpPr>
          <p:nvPr userDrawn="1"/>
        </p:nvSpPr>
        <p:spPr bwMode="auto">
          <a:xfrm>
            <a:off x="228600" y="762000"/>
            <a:ext cx="7859713" cy="76200"/>
          </a:xfrm>
          <a:prstGeom prst="rect">
            <a:avLst/>
          </a:prstGeom>
          <a:gradFill rotWithShape="1">
            <a:gsLst>
              <a:gs pos="0">
                <a:srgbClr val="0033CC"/>
              </a:gs>
              <a:gs pos="100000">
                <a:srgbClr val="00000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en-US" smtClean="0">
              <a:solidFill>
                <a:srgbClr val="FFFFFF"/>
              </a:solidFill>
            </a:endParaRPr>
          </a:p>
        </p:txBody>
      </p:sp>
      <p:sp>
        <p:nvSpPr>
          <p:cNvPr id="1059" name="Rectangle 35"/>
          <p:cNvSpPr>
            <a:spLocks noChangeArrowheads="1"/>
          </p:cNvSpPr>
          <p:nvPr userDrawn="1"/>
        </p:nvSpPr>
        <p:spPr bwMode="auto">
          <a:xfrm>
            <a:off x="228600" y="6172200"/>
            <a:ext cx="7859713" cy="76200"/>
          </a:xfrm>
          <a:prstGeom prst="rect">
            <a:avLst/>
          </a:prstGeom>
          <a:gradFill rotWithShape="1">
            <a:gsLst>
              <a:gs pos="0">
                <a:srgbClr val="0033CC"/>
              </a:gs>
              <a:gs pos="100000">
                <a:srgbClr val="00000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en-US" smtClean="0">
              <a:solidFill>
                <a:srgbClr val="FFFFFF"/>
              </a:solidFill>
            </a:endParaRPr>
          </a:p>
        </p:txBody>
      </p:sp>
      <p:pic>
        <p:nvPicPr>
          <p:cNvPr id="1061" name="Picture 37" descr="ROCKET_TRANS2"/>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993063" y="0"/>
            <a:ext cx="1179512" cy="9398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SG_LOGO_NEW_V14A.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52399" y="6351270"/>
            <a:ext cx="740697" cy="430530"/>
          </a:xfrm>
          <a:prstGeom prst="rect">
            <a:avLst/>
          </a:prstGeom>
        </p:spPr>
      </p:pic>
      <p:sp>
        <p:nvSpPr>
          <p:cNvPr id="13" name="Rectangle 6"/>
          <p:cNvSpPr>
            <a:spLocks noGrp="1" noChangeArrowheads="1"/>
          </p:cNvSpPr>
          <p:nvPr>
            <p:ph type="sldNum" sz="quarter" idx="4"/>
          </p:nvPr>
        </p:nvSpPr>
        <p:spPr bwMode="auto">
          <a:xfrm>
            <a:off x="6781800" y="60198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b="1">
                <a:solidFill>
                  <a:schemeClr val="bg1"/>
                </a:solidFill>
                <a:latin typeface="Times New Roman" charset="0"/>
                <a:cs typeface="Times New Roman" charset="0"/>
              </a:defRPr>
            </a:lvl1pPr>
          </a:lstStyle>
          <a:p>
            <a:fld id="{A0E6D4BE-7155-BF41-A549-A758AC340BF7}" type="slidenum">
              <a:rPr lang="en-US"/>
              <a:pPr/>
              <a:t>‹#›</a:t>
            </a:fld>
            <a:endParaRPr lang="en-US" dirty="0"/>
          </a:p>
        </p:txBody>
      </p:sp>
      <p:sp>
        <p:nvSpPr>
          <p:cNvPr id="14" name="Text Box 34"/>
          <p:cNvSpPr txBox="1">
            <a:spLocks noChangeArrowheads="1"/>
          </p:cNvSpPr>
          <p:nvPr userDrawn="1"/>
        </p:nvSpPr>
        <p:spPr bwMode="auto">
          <a:xfrm>
            <a:off x="6858000" y="6499241"/>
            <a:ext cx="2057400" cy="366713"/>
          </a:xfrm>
          <a:prstGeom prst="rect">
            <a:avLst/>
          </a:prstGeom>
          <a:noFill/>
          <a:ln w="9525">
            <a:noFill/>
            <a:miter lim="800000"/>
            <a:headEnd/>
            <a:tailEnd/>
          </a:ln>
          <a:effectLst/>
        </p:spPr>
        <p:txBody>
          <a:bodyPr>
            <a:spAutoFit/>
          </a:bodyPr>
          <a:lstStyle/>
          <a:p>
            <a:pPr>
              <a:spcBef>
                <a:spcPct val="50000"/>
              </a:spcBef>
              <a:defRPr/>
            </a:pPr>
            <a:r>
              <a:rPr lang="en-US" b="1" i="1" dirty="0" err="1" smtClean="0">
                <a:solidFill>
                  <a:schemeClr val="bg1"/>
                </a:solidFill>
                <a:latin typeface="Times New Roman" charset="0"/>
                <a:ea typeface="Times New Roman" charset="0"/>
                <a:cs typeface="Times New Roman" charset="0"/>
              </a:rPr>
              <a:t>RockOn</a:t>
            </a:r>
            <a:r>
              <a:rPr lang="en-US" b="1" i="1" dirty="0" smtClean="0">
                <a:solidFill>
                  <a:schemeClr val="bg1"/>
                </a:solidFill>
                <a:latin typeface="Times New Roman" charset="0"/>
                <a:ea typeface="Times New Roman" charset="0"/>
                <a:cs typeface="Times New Roman" charset="0"/>
              </a:rPr>
              <a:t>! 2017</a:t>
            </a:r>
            <a:endParaRPr lang="en-US" b="1" i="1" dirty="0">
              <a:solidFill>
                <a:schemeClr val="bg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122274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calspace.ucsd.edu/spacegrant/" TargetMode="External"/><Relationship Id="rId4" Type="http://schemas.openxmlformats.org/officeDocument/2006/relationships/image" Target="../media/image4.jpe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jpeg"/><Relationship Id="rId5" Type="http://schemas.openxmlformats.org/officeDocument/2006/relationships/hyperlink" Target="http://calspace.ucsd.edu/spacegrant/" TargetMode="External"/><Relationship Id="rId4" Type="http://schemas.openxmlformats.org/officeDocument/2006/relationships/image" Target="../media/image4.jpe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png"/><Relationship Id="rId7"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calspace.ucsd.edu/spacegrant/" TargetMode="External"/><Relationship Id="rId4" Type="http://schemas.openxmlformats.org/officeDocument/2006/relationships/image" Target="../media/image4.jpe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5" name="Group 19"/>
          <p:cNvGrpSpPr>
            <a:grpSpLocks/>
          </p:cNvGrpSpPr>
          <p:nvPr/>
        </p:nvGrpSpPr>
        <p:grpSpPr bwMode="auto">
          <a:xfrm>
            <a:off x="-76200" y="-17463"/>
            <a:ext cx="9220200" cy="6875463"/>
            <a:chOff x="-1" y="0"/>
            <a:chExt cx="9220201" cy="6875463"/>
          </a:xfrm>
        </p:grpSpPr>
        <p:sp>
          <p:nvSpPr>
            <p:cNvPr id="185352" name="Rectangle 54"/>
            <p:cNvSpPr>
              <a:spLocks noChangeArrowheads="1"/>
            </p:cNvSpPr>
            <p:nvPr/>
          </p:nvSpPr>
          <p:spPr bwMode="auto">
            <a:xfrm>
              <a:off x="-1" y="0"/>
              <a:ext cx="6739467" cy="6858000"/>
            </a:xfrm>
            <a:prstGeom prst="rect">
              <a:avLst/>
            </a:prstGeom>
            <a:solidFill>
              <a:srgbClr val="000000"/>
            </a:solidFill>
            <a:ln w="9525">
              <a:solidFill>
                <a:schemeClr val="tx1"/>
              </a:solidFill>
              <a:miter lim="800000"/>
              <a:headEnd/>
              <a:tailEnd/>
            </a:ln>
          </p:spPr>
          <p:txBody>
            <a:bodyPr wrap="none" anchor="ctr"/>
            <a:lstStyle/>
            <a:p>
              <a:pPr algn="ctr" defTabSz="914400" fontAlgn="base">
                <a:spcBef>
                  <a:spcPct val="0"/>
                </a:spcBef>
                <a:spcAft>
                  <a:spcPct val="0"/>
                </a:spcAft>
              </a:pPr>
              <a:endParaRPr lang="en-US" sz="1200" b="1">
                <a:solidFill>
                  <a:srgbClr val="FFFFFF"/>
                </a:solidFill>
                <a:ea typeface="ＭＳ Ｐゴシック" charset="0"/>
              </a:endParaRPr>
            </a:p>
          </p:txBody>
        </p:sp>
        <p:pic>
          <p:nvPicPr>
            <p:cNvPr id="185353" name="Picture 52"/>
            <p:cNvPicPr>
              <a:picLocks noChangeAspect="1" noChangeArrowheads="1"/>
            </p:cNvPicPr>
            <p:nvPr/>
          </p:nvPicPr>
          <p:blipFill>
            <a:blip r:embed="rId3">
              <a:extLst>
                <a:ext uri="{28A0092B-C50C-407E-A947-70E740481C1C}">
                  <a14:useLocalDpi xmlns:a14="http://schemas.microsoft.com/office/drawing/2010/main" val="0"/>
                </a:ext>
              </a:extLst>
            </a:blip>
            <a:srcRect l="59843"/>
            <a:stretch>
              <a:fillRect/>
            </a:stretch>
          </p:blipFill>
          <p:spPr bwMode="auto">
            <a:xfrm>
              <a:off x="6722533" y="0"/>
              <a:ext cx="2497667" cy="687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5354" name="Text Box 38"/>
            <p:cNvSpPr txBox="1">
              <a:spLocks noChangeArrowheads="1"/>
            </p:cNvSpPr>
            <p:nvPr/>
          </p:nvSpPr>
          <p:spPr bwMode="auto">
            <a:xfrm>
              <a:off x="1828800" y="6248400"/>
              <a:ext cx="2362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algn="ctr" defTabSz="914400" eaLnBrk="1" fontAlgn="base" hangingPunct="1">
                <a:spcBef>
                  <a:spcPct val="50000"/>
                </a:spcBef>
                <a:spcAft>
                  <a:spcPct val="0"/>
                </a:spcAft>
              </a:pPr>
              <a:r>
                <a:rPr lang="en-US" sz="2000" i="1" dirty="0" err="1" smtClean="0">
                  <a:solidFill>
                    <a:srgbClr val="FFFFFF"/>
                  </a:solidFill>
                  <a:latin typeface="Times New Roman" charset="0"/>
                  <a:cs typeface="Times New Roman" charset="0"/>
                </a:rPr>
                <a:t>RockOn</a:t>
              </a:r>
              <a:r>
                <a:rPr lang="en-US" sz="2000" i="1" dirty="0" smtClean="0">
                  <a:solidFill>
                    <a:srgbClr val="FFFFFF"/>
                  </a:solidFill>
                  <a:latin typeface="Times New Roman" charset="0"/>
                  <a:cs typeface="Times New Roman" charset="0"/>
                </a:rPr>
                <a:t>! 2017</a:t>
              </a:r>
              <a:endParaRPr lang="en-US" sz="2000" i="1" dirty="0">
                <a:solidFill>
                  <a:srgbClr val="FFFFFF"/>
                </a:solidFill>
                <a:latin typeface="Times New Roman" charset="0"/>
                <a:cs typeface="Times New Roman" charset="0"/>
              </a:endParaRPr>
            </a:p>
          </p:txBody>
        </p:sp>
        <p:pic>
          <p:nvPicPr>
            <p:cNvPr id="185355" name="Picture 16" descr="ROCKON-01.jpg"/>
            <p:cNvPicPr>
              <a:picLocks noChangeAspect="1"/>
            </p:cNvPicPr>
            <p:nvPr/>
          </p:nvPicPr>
          <p:blipFill>
            <a:blip r:embed="rId4" cstate="print">
              <a:extLst>
                <a:ext uri="{28A0092B-C50C-407E-A947-70E740481C1C}">
                  <a14:useLocalDpi xmlns:a14="http://schemas.microsoft.com/office/drawing/2010/main" val="0"/>
                </a:ext>
              </a:extLst>
            </a:blip>
            <a:srcRect l="51817" t="13773" r="37424" b="15109"/>
            <a:stretch>
              <a:fillRect/>
            </a:stretch>
          </p:blipFill>
          <p:spPr bwMode="auto">
            <a:xfrm rot="700150">
              <a:off x="6184707" y="174234"/>
              <a:ext cx="1221571" cy="6606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1</a:t>
            </a:fld>
            <a:endParaRPr lang="en-US" sz="2000">
              <a:solidFill>
                <a:srgbClr val="FFFFFF"/>
              </a:solidFill>
              <a:latin typeface="Magneto" charset="0"/>
              <a:cs typeface="Magneto" charset="0"/>
            </a:endParaRPr>
          </a:p>
        </p:txBody>
      </p:sp>
      <p:sp>
        <p:nvSpPr>
          <p:cNvPr id="185347" name="Rectangle 30"/>
          <p:cNvSpPr>
            <a:spLocks noChangeArrowheads="1"/>
          </p:cNvSpPr>
          <p:nvPr/>
        </p:nvSpPr>
        <p:spPr bwMode="auto">
          <a:xfrm>
            <a:off x="381000" y="1894356"/>
            <a:ext cx="5334000" cy="1938992"/>
          </a:xfrm>
          <a:prstGeom prst="rect">
            <a:avLst/>
          </a:prstGeom>
          <a:noFill/>
          <a:ln w="57150">
            <a:solidFill>
              <a:srgbClr val="3366FF"/>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spAutoFit/>
          </a:bodyPr>
          <a:lstStyle/>
          <a:p>
            <a:pPr algn="ctr" defTabSz="914400" fontAlgn="base">
              <a:spcBef>
                <a:spcPct val="0"/>
              </a:spcBef>
              <a:spcAft>
                <a:spcPct val="0"/>
              </a:spcAft>
            </a:pPr>
            <a:r>
              <a:rPr lang="en-US" sz="6000" b="1" smtClean="0">
                <a:solidFill>
                  <a:srgbClr val="FFFFFF"/>
                </a:solidFill>
                <a:latin typeface="Times New Roman" charset="0"/>
                <a:ea typeface="ＭＳ Ｐゴシック" charset="0"/>
              </a:rPr>
              <a:t>Accelerometer </a:t>
            </a:r>
            <a:r>
              <a:rPr lang="en-US" sz="6000" b="1" dirty="0" smtClean="0">
                <a:solidFill>
                  <a:srgbClr val="FFFFFF"/>
                </a:solidFill>
                <a:latin typeface="Times New Roman" charset="0"/>
                <a:ea typeface="ＭＳ Ｐゴシック" charset="0"/>
              </a:rPr>
              <a:t>Calibration</a:t>
            </a:r>
            <a:endParaRPr lang="en-US" sz="4400" b="1" dirty="0">
              <a:solidFill>
                <a:srgbClr val="FFFFFF"/>
              </a:solidFill>
              <a:latin typeface="Times New Roman" charset="0"/>
              <a:ea typeface="ＭＳ Ｐゴシック" charset="0"/>
            </a:endParaRPr>
          </a:p>
        </p:txBody>
      </p:sp>
      <p:pic>
        <p:nvPicPr>
          <p:cNvPr id="185349" name="Picture 32" descr="csgcnasa_neg">
            <a:hlinkClick r:id="rId5"/>
          </p:cNvPr>
          <p:cNvPicPr>
            <a:picLocks noChangeAspect="1" noChangeArrowheads="1"/>
          </p:cNvPicPr>
          <p:nvPr/>
        </p:nvPicPr>
        <p:blipFill>
          <a:blip r:embed="rId6" cstate="print">
            <a:lum bright="-6000"/>
            <a:extLst>
              <a:ext uri="{28A0092B-C50C-407E-A947-70E740481C1C}">
                <a14:useLocalDpi xmlns:a14="http://schemas.microsoft.com/office/drawing/2010/main" val="0"/>
              </a:ext>
            </a:extLst>
          </a:blip>
          <a:srcRect/>
          <a:stretch>
            <a:fillRect/>
          </a:stretch>
        </p:blipFill>
        <p:spPr bwMode="auto">
          <a:xfrm>
            <a:off x="2163763" y="5073650"/>
            <a:ext cx="863600" cy="1036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0" name="Picture 33" descr="nasafanc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913" y="5105400"/>
            <a:ext cx="114617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1" name="Picture 34" descr="Block VSGClogo cop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2113" y="5049838"/>
            <a:ext cx="903287" cy="112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SG_LOGO_NEW_V14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5077301"/>
            <a:ext cx="1752600" cy="1018699"/>
          </a:xfrm>
          <a:prstGeom prst="rect">
            <a:avLst/>
          </a:prstGeom>
        </p:spPr>
      </p:pic>
    </p:spTree>
    <p:extLst>
      <p:ext uri="{BB962C8B-B14F-4D97-AF65-F5344CB8AC3E}">
        <p14:creationId xmlns:p14="http://schemas.microsoft.com/office/powerpoint/2010/main" val="3063381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10</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Hold down Ctrl and select the converted columns. Copy these columns and in the </a:t>
            </a:r>
            <a:r>
              <a:rPr lang="en-US" b="1" dirty="0" err="1" smtClean="0">
                <a:solidFill>
                  <a:srgbClr val="FFFFFF"/>
                </a:solidFill>
                <a:latin typeface="Times New Roman" charset="0"/>
                <a:cs typeface="Times New Roman" charset="0"/>
              </a:rPr>
              <a:t>AccelCalibration</a:t>
            </a:r>
            <a:r>
              <a:rPr lang="en-US" b="1" dirty="0" smtClean="0">
                <a:solidFill>
                  <a:srgbClr val="FFFFFF"/>
                </a:solidFill>
                <a:latin typeface="Times New Roman" charset="0"/>
                <a:cs typeface="Times New Roman" charset="0"/>
              </a:rPr>
              <a:t> Excel spreadsheet, select cell B1 and paste. </a:t>
            </a:r>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5" name="Picture 4"/>
          <p:cNvPicPr/>
          <p:nvPr/>
        </p:nvPicPr>
        <p:blipFill rotWithShape="1">
          <a:blip r:embed="rId3"/>
          <a:srcRect b="42458"/>
          <a:stretch/>
        </p:blipFill>
        <p:spPr>
          <a:xfrm>
            <a:off x="931679" y="3263462"/>
            <a:ext cx="7280642" cy="2618390"/>
          </a:xfrm>
          <a:prstGeom prst="rect">
            <a:avLst/>
          </a:prstGeom>
        </p:spPr>
      </p:pic>
    </p:spTree>
    <p:extLst>
      <p:ext uri="{BB962C8B-B14F-4D97-AF65-F5344CB8AC3E}">
        <p14:creationId xmlns:p14="http://schemas.microsoft.com/office/powerpoint/2010/main" val="3255045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11</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This is what </a:t>
            </a:r>
            <a:r>
              <a:rPr lang="en-US" b="1" dirty="0" err="1" smtClean="0">
                <a:solidFill>
                  <a:srgbClr val="FFFFFF"/>
                </a:solidFill>
                <a:latin typeface="Times New Roman" charset="0"/>
                <a:cs typeface="Times New Roman" charset="0"/>
              </a:rPr>
              <a:t>AccelCalibration</a:t>
            </a:r>
            <a:r>
              <a:rPr lang="en-US" b="1" dirty="0" smtClean="0">
                <a:solidFill>
                  <a:srgbClr val="FFFFFF"/>
                </a:solidFill>
                <a:latin typeface="Times New Roman" charset="0"/>
                <a:cs typeface="Times New Roman" charset="0"/>
              </a:rPr>
              <a:t> should look like after you paste:</a:t>
            </a:r>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6" name="Picture 5"/>
          <p:cNvPicPr/>
          <p:nvPr/>
        </p:nvPicPr>
        <p:blipFill>
          <a:blip r:embed="rId3"/>
          <a:stretch>
            <a:fillRect/>
          </a:stretch>
        </p:blipFill>
        <p:spPr>
          <a:xfrm>
            <a:off x="1600200" y="2636460"/>
            <a:ext cx="5943600" cy="3714750"/>
          </a:xfrm>
          <a:prstGeom prst="rect">
            <a:avLst/>
          </a:prstGeom>
        </p:spPr>
      </p:pic>
    </p:spTree>
    <p:extLst>
      <p:ext uri="{BB962C8B-B14F-4D97-AF65-F5344CB8AC3E}">
        <p14:creationId xmlns:p14="http://schemas.microsoft.com/office/powerpoint/2010/main" val="3631884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12</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Select both of the cells containing “1” and “2” in column A and click </a:t>
            </a:r>
            <a:r>
              <a:rPr lang="en-US" b="1" dirty="0">
                <a:solidFill>
                  <a:srgbClr val="FFFFFF"/>
                </a:solidFill>
                <a:latin typeface="Times New Roman" charset="0"/>
                <a:cs typeface="Times New Roman" charset="0"/>
              </a:rPr>
              <a:t>the small square in the lower right hand corner of the selected </a:t>
            </a:r>
            <a:r>
              <a:rPr lang="en-US" b="1" dirty="0" smtClean="0">
                <a:solidFill>
                  <a:srgbClr val="FFFFFF"/>
                </a:solidFill>
                <a:latin typeface="Times New Roman" charset="0"/>
                <a:cs typeface="Times New Roman" charset="0"/>
              </a:rPr>
              <a:t>cells. This will provide indices for all your data.</a:t>
            </a:r>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684" y="3681561"/>
            <a:ext cx="2195348" cy="217501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Oval 10"/>
          <p:cNvSpPr>
            <a:spLocks noChangeArrowheads="1"/>
          </p:cNvSpPr>
          <p:nvPr/>
        </p:nvSpPr>
        <p:spPr bwMode="auto">
          <a:xfrm>
            <a:off x="4750907" y="5399379"/>
            <a:ext cx="533400" cy="4572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3088254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13</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68680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a:solidFill>
                  <a:srgbClr val="FFFFFF"/>
                </a:solidFill>
                <a:latin typeface="Times New Roman" charset="0"/>
                <a:cs typeface="Times New Roman" charset="0"/>
              </a:rPr>
              <a:t>Hold down Ctrl and select columns A, B, C, and D</a:t>
            </a:r>
            <a:endParaRPr lang="en-US" b="1" dirty="0" smtClean="0">
              <a:solidFill>
                <a:srgbClr val="FFFFFF"/>
              </a:solidFill>
              <a:latin typeface="Times New Roman" charset="0"/>
              <a:cs typeface="Times New Roman" charset="0"/>
            </a:endParaRPr>
          </a:p>
          <a:p>
            <a:pPr marL="860425" lvl="1" indent="0" eaLnBrk="1" hangingPunct="1"/>
            <a:endParaRPr lang="en-US" b="1" dirty="0" smtClean="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Click “Scatter” and “Scatter with smooth lines”. Column A will automatically be the x axis of the plot</a:t>
            </a:r>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75" t="-2070" r="32500" b="53377"/>
          <a:stretch/>
        </p:blipFill>
        <p:spPr bwMode="auto">
          <a:xfrm>
            <a:off x="1119352" y="3396520"/>
            <a:ext cx="6905296" cy="32023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3207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466" t="27311" r="54870" b="36345"/>
          <a:stretch/>
        </p:blipFill>
        <p:spPr bwMode="auto">
          <a:xfrm>
            <a:off x="2490952" y="2883776"/>
            <a:ext cx="5340023" cy="31373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Slide Number Placeholder 3"/>
          <p:cNvSpPr>
            <a:spLocks noGrp="1"/>
          </p:cNvSpPr>
          <p:nvPr>
            <p:ph type="sldNum" sz="quarter" idx="10"/>
          </p:nvPr>
        </p:nvSpPr>
        <p:spPr/>
        <p:txBody>
          <a:bodyPr/>
          <a:lstStyle/>
          <a:p>
            <a:fld id="{B2248E9B-B14F-4DAA-8623-5E9DCF8C8E5E}" type="slidenum">
              <a:rPr lang="en-US">
                <a:solidFill>
                  <a:srgbClr val="FFFFFF"/>
                </a:solidFill>
              </a:rPr>
              <a:pPr/>
              <a:t>14</a:t>
            </a:fld>
            <a:endParaRPr lang="en-US">
              <a:solidFill>
                <a:srgbClr val="FFFFFF"/>
              </a:solidFill>
            </a:endParaRPr>
          </a:p>
        </p:txBody>
      </p:sp>
      <p:sp>
        <p:nvSpPr>
          <p:cNvPr id="41986"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1987" name="Text Box 3"/>
          <p:cNvSpPr txBox="1">
            <a:spLocks noChangeArrowheads="1"/>
          </p:cNvSpPr>
          <p:nvPr/>
        </p:nvSpPr>
        <p:spPr bwMode="auto">
          <a:xfrm>
            <a:off x="228600" y="1066800"/>
            <a:ext cx="8534400"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The graph you just made should be similar to this one</a:t>
            </a:r>
          </a:p>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You may want to change the y axis limits. Do this by double-clicking on the y axis numbers (boxed in the picture)</a:t>
            </a:r>
          </a:p>
        </p:txBody>
      </p:sp>
      <p:sp>
        <p:nvSpPr>
          <p:cNvPr id="2" name="Rectangle 1"/>
          <p:cNvSpPr/>
          <p:nvPr/>
        </p:nvSpPr>
        <p:spPr>
          <a:xfrm>
            <a:off x="2490952" y="2883776"/>
            <a:ext cx="567558" cy="298099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260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B2248E9B-B14F-4DAA-8623-5E9DCF8C8E5E}" type="slidenum">
              <a:rPr lang="en-US">
                <a:solidFill>
                  <a:srgbClr val="FFFFFF"/>
                </a:solidFill>
              </a:rPr>
              <a:pPr/>
              <a:t>15</a:t>
            </a:fld>
            <a:endParaRPr lang="en-US">
              <a:solidFill>
                <a:srgbClr val="FFFFFF"/>
              </a:solidFill>
            </a:endParaRPr>
          </a:p>
        </p:txBody>
      </p:sp>
      <p:sp>
        <p:nvSpPr>
          <p:cNvPr id="41986"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1987" name="Text Box 3"/>
          <p:cNvSpPr txBox="1">
            <a:spLocks noChangeArrowheads="1"/>
          </p:cNvSpPr>
          <p:nvPr/>
        </p:nvSpPr>
        <p:spPr bwMode="auto">
          <a:xfrm>
            <a:off x="228600" y="1066800"/>
            <a:ext cx="4075320"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In the axis limits box, change the options minimum and maximum to fixed, and enter the range you want</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543" t="15517" r="28125" b="10000"/>
          <a:stretch/>
        </p:blipFill>
        <p:spPr bwMode="auto">
          <a:xfrm>
            <a:off x="4303920" y="1182412"/>
            <a:ext cx="4459080" cy="46823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6533460" y="1844566"/>
            <a:ext cx="1633078" cy="4572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890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466" t="27311" r="56525" b="36345"/>
          <a:stretch/>
        </p:blipFill>
        <p:spPr bwMode="auto">
          <a:xfrm>
            <a:off x="3803977" y="1631731"/>
            <a:ext cx="5111423" cy="31373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Slide Number Placeholder 3"/>
          <p:cNvSpPr>
            <a:spLocks noGrp="1"/>
          </p:cNvSpPr>
          <p:nvPr>
            <p:ph type="sldNum" sz="quarter" idx="10"/>
          </p:nvPr>
        </p:nvSpPr>
        <p:spPr/>
        <p:txBody>
          <a:bodyPr/>
          <a:lstStyle/>
          <a:p>
            <a:fld id="{36DCDDC6-6E00-480C-8C53-B1E50DA75B57}" type="slidenum">
              <a:rPr lang="en-US">
                <a:solidFill>
                  <a:srgbClr val="FFFFFF"/>
                </a:solidFill>
              </a:rPr>
              <a:pPr/>
              <a:t>16</a:t>
            </a:fld>
            <a:endParaRPr lang="en-US">
              <a:solidFill>
                <a:srgbClr val="FFFFFF"/>
              </a:solidFill>
            </a:endParaRPr>
          </a:p>
        </p:txBody>
      </p:sp>
      <p:sp>
        <p:nvSpPr>
          <p:cNvPr id="44034"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4035" name="Text Box 3"/>
          <p:cNvSpPr txBox="1">
            <a:spLocks noChangeArrowheads="1"/>
          </p:cNvSpPr>
          <p:nvPr/>
        </p:nvSpPr>
        <p:spPr bwMode="auto">
          <a:xfrm>
            <a:off x="228600" y="1066800"/>
            <a:ext cx="3575377" cy="6370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smtClean="0">
                <a:solidFill>
                  <a:srgbClr val="FFFFFF"/>
                </a:solidFill>
                <a:latin typeface="Times New Roman" pitchFamily="18" charset="0"/>
              </a:rPr>
              <a:t>This is the graph for the low range accelerometers</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Notice that areas of +1g, 0g, and -1g are clearly visible on the graphs as flat areas</a:t>
            </a:r>
          </a:p>
          <a:p>
            <a:pPr defTabSz="914400" fontAlgn="base">
              <a:spcBef>
                <a:spcPct val="50000"/>
              </a:spcBef>
              <a:spcAft>
                <a:spcPct val="0"/>
              </a:spcAft>
              <a:buFontTx/>
              <a:buChar char="-"/>
            </a:pPr>
            <a:r>
              <a:rPr lang="en-US" sz="2400" b="1" dirty="0">
                <a:solidFill>
                  <a:srgbClr val="FFFFFF"/>
                </a:solidFill>
                <a:latin typeface="Times New Roman" pitchFamily="18" charset="0"/>
              </a:rPr>
              <a:t>The Z accelerometer, on the other hand, reads about 70mV </a:t>
            </a:r>
            <a:r>
              <a:rPr lang="en-US" sz="2400" b="1" dirty="0" smtClean="0">
                <a:solidFill>
                  <a:srgbClr val="FFFFFF"/>
                </a:solidFill>
                <a:latin typeface="Times New Roman" pitchFamily="18" charset="0"/>
              </a:rPr>
              <a:t>above </a:t>
            </a:r>
            <a:r>
              <a:rPr lang="en-US" sz="2400" b="1" dirty="0">
                <a:solidFill>
                  <a:srgbClr val="FFFFFF"/>
                </a:solidFill>
                <a:latin typeface="Times New Roman" pitchFamily="18" charset="0"/>
              </a:rPr>
              <a:t>the other two, the equivalent of more than 1g!</a:t>
            </a:r>
          </a:p>
          <a:p>
            <a:pPr defTabSz="914400" fontAlgn="base">
              <a:spcBef>
                <a:spcPct val="50000"/>
              </a:spcBef>
              <a:spcAft>
                <a:spcPct val="0"/>
              </a:spcAft>
              <a:buFontTx/>
              <a:buChar char="-"/>
            </a:pPr>
            <a:endParaRPr lang="en-US" sz="2400" b="1" dirty="0" smtClean="0">
              <a:solidFill>
                <a:srgbClr val="FFFFFF"/>
              </a:solidFill>
              <a:latin typeface="Times New Roman" pitchFamily="18" charset="0"/>
            </a:endParaRPr>
          </a:p>
          <a:p>
            <a:pPr defTabSz="914400" fontAlgn="base">
              <a:spcBef>
                <a:spcPct val="50000"/>
              </a:spcBef>
              <a:spcAft>
                <a:spcPct val="0"/>
              </a:spcAft>
            </a:pPr>
            <a:endParaRPr lang="en-US" sz="2400" b="1" dirty="0" smtClean="0">
              <a:solidFill>
                <a:srgbClr val="FFFFFF"/>
              </a:solidFill>
              <a:latin typeface="Times New Roman" pitchFamily="18" charset="0"/>
            </a:endParaRPr>
          </a:p>
        </p:txBody>
      </p:sp>
      <p:sp>
        <p:nvSpPr>
          <p:cNvPr id="44042" name="AutoShape 10"/>
          <p:cNvSpPr>
            <a:spLocks noChangeArrowheads="1"/>
          </p:cNvSpPr>
          <p:nvPr/>
        </p:nvSpPr>
        <p:spPr bwMode="auto">
          <a:xfrm>
            <a:off x="6781800" y="3266090"/>
            <a:ext cx="1143000" cy="457200"/>
          </a:xfrm>
          <a:prstGeom prst="leftArrowCallout">
            <a:avLst>
              <a:gd name="adj1" fmla="val 25000"/>
              <a:gd name="adj2" fmla="val 25000"/>
              <a:gd name="adj3" fmla="val 41667"/>
              <a:gd name="adj4" fmla="val 66667"/>
            </a:avLst>
          </a:prstGeom>
          <a:solidFill>
            <a:srgbClr val="C0C0C0"/>
          </a:solidFill>
          <a:ln w="5715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en-US" smtClean="0">
                <a:solidFill>
                  <a:srgbClr val="000000"/>
                </a:solidFill>
              </a:rPr>
              <a:t>-1g</a:t>
            </a:r>
          </a:p>
        </p:txBody>
      </p:sp>
      <p:sp>
        <p:nvSpPr>
          <p:cNvPr id="44043" name="AutoShape 11"/>
          <p:cNvSpPr>
            <a:spLocks noChangeArrowheads="1"/>
          </p:cNvSpPr>
          <p:nvPr/>
        </p:nvSpPr>
        <p:spPr bwMode="auto">
          <a:xfrm>
            <a:off x="6473988" y="2188779"/>
            <a:ext cx="1143000" cy="457200"/>
          </a:xfrm>
          <a:prstGeom prst="leftArrowCallout">
            <a:avLst>
              <a:gd name="adj1" fmla="val 25000"/>
              <a:gd name="adj2" fmla="val 25000"/>
              <a:gd name="adj3" fmla="val 41667"/>
              <a:gd name="adj4" fmla="val 66667"/>
            </a:avLst>
          </a:prstGeom>
          <a:solidFill>
            <a:srgbClr val="C0C0C0"/>
          </a:solidFill>
          <a:ln w="5715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en-US" smtClean="0">
                <a:solidFill>
                  <a:srgbClr val="000000"/>
                </a:solidFill>
              </a:rPr>
              <a:t>+1g</a:t>
            </a:r>
          </a:p>
        </p:txBody>
      </p:sp>
      <p:sp>
        <p:nvSpPr>
          <p:cNvPr id="44044" name="AutoShape 12"/>
          <p:cNvSpPr>
            <a:spLocks noChangeArrowheads="1"/>
          </p:cNvSpPr>
          <p:nvPr/>
        </p:nvSpPr>
        <p:spPr bwMode="auto">
          <a:xfrm>
            <a:off x="7045488" y="2735317"/>
            <a:ext cx="1143000" cy="457200"/>
          </a:xfrm>
          <a:prstGeom prst="leftArrowCallout">
            <a:avLst>
              <a:gd name="adj1" fmla="val 25000"/>
              <a:gd name="adj2" fmla="val 25000"/>
              <a:gd name="adj3" fmla="val 41667"/>
              <a:gd name="adj4" fmla="val 66667"/>
            </a:avLst>
          </a:prstGeom>
          <a:solidFill>
            <a:srgbClr val="C0C0C0"/>
          </a:solidFill>
          <a:ln w="5715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en-US" smtClean="0">
                <a:solidFill>
                  <a:srgbClr val="000000"/>
                </a:solidFill>
              </a:rPr>
              <a:t>0g</a:t>
            </a:r>
          </a:p>
        </p:txBody>
      </p:sp>
    </p:spTree>
    <p:extLst>
      <p:ext uri="{BB962C8B-B14F-4D97-AF65-F5344CB8AC3E}">
        <p14:creationId xmlns:p14="http://schemas.microsoft.com/office/powerpoint/2010/main" val="2071447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66822BCD-65F6-48F9-B64E-72705DAEFFD8}" type="slidenum">
              <a:rPr lang="en-US">
                <a:solidFill>
                  <a:srgbClr val="FFFFFF"/>
                </a:solidFill>
              </a:rPr>
              <a:pPr/>
              <a:t>17</a:t>
            </a:fld>
            <a:endParaRPr lang="en-US">
              <a:solidFill>
                <a:srgbClr val="FFFFFF"/>
              </a:solidFill>
            </a:endParaRPr>
          </a:p>
        </p:txBody>
      </p:sp>
      <p:sp>
        <p:nvSpPr>
          <p:cNvPr id="46082"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6083" name="Text Box 3"/>
          <p:cNvSpPr txBox="1">
            <a:spLocks noChangeArrowheads="1"/>
          </p:cNvSpPr>
          <p:nvPr/>
        </p:nvSpPr>
        <p:spPr bwMode="auto">
          <a:xfrm>
            <a:off x="228600" y="1066800"/>
            <a:ext cx="3733800" cy="54476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pPr>
            <a:r>
              <a:rPr lang="en-US" sz="2400" b="1" dirty="0" smtClean="0">
                <a:solidFill>
                  <a:srgbClr val="FFFFFF"/>
                </a:solidFill>
                <a:latin typeface="Times New Roman" pitchFamily="18" charset="0"/>
              </a:rPr>
              <a:t>- This is the graph for the medium range accelerometers</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Notice that the X, Y, and Z accelerometers seem to have produced similar outputs.</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On </a:t>
            </a:r>
            <a:r>
              <a:rPr lang="en-US" sz="2400" b="1" dirty="0">
                <a:solidFill>
                  <a:srgbClr val="FFFFFF"/>
                </a:solidFill>
                <a:latin typeface="Times New Roman" pitchFamily="18" charset="0"/>
              </a:rPr>
              <a:t>this particular graph, the three sensors produce very similar outputs, but on careful examination slight shifts are </a:t>
            </a:r>
            <a:r>
              <a:rPr lang="en-US" sz="2400" b="1" dirty="0" smtClean="0">
                <a:solidFill>
                  <a:srgbClr val="FFFFFF"/>
                </a:solidFill>
                <a:latin typeface="Times New Roman" pitchFamily="18" charset="0"/>
              </a:rPr>
              <a:t>visible</a:t>
            </a:r>
            <a:endParaRPr lang="en-US" sz="2400" b="1" dirty="0">
              <a:solidFill>
                <a:srgbClr val="FFFFFF"/>
              </a:solidFill>
              <a:latin typeface="Times New Roman" pitchFamily="18" charset="0"/>
            </a:endParaRPr>
          </a:p>
          <a:p>
            <a:pPr defTabSz="914400" fontAlgn="base">
              <a:spcBef>
                <a:spcPct val="50000"/>
              </a:spcBef>
              <a:spcAft>
                <a:spcPct val="0"/>
              </a:spcAft>
              <a:buFontTx/>
              <a:buChar char="-"/>
            </a:pPr>
            <a:endParaRPr lang="en-US" sz="2400" b="1" dirty="0" smtClean="0">
              <a:solidFill>
                <a:srgbClr val="FFFFFF"/>
              </a:solidFill>
              <a:latin typeface="Times New Roman"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974109"/>
            <a:ext cx="5076154" cy="30456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3065799" y="1078767"/>
            <a:ext cx="6336632" cy="1569660"/>
          </a:xfrm>
          <a:prstGeom prst="rect">
            <a:avLst/>
          </a:prstGeom>
          <a:noFill/>
        </p:spPr>
        <p:txBody>
          <a:bodyPr wrap="square" rtlCol="0">
            <a:spAutoFit/>
          </a:bodyPr>
          <a:lstStyle/>
          <a:p>
            <a:pPr marL="860425" lvl="1"/>
            <a:r>
              <a:rPr lang="en-US" sz="2400" b="1" dirty="0" smtClean="0">
                <a:solidFill>
                  <a:schemeClr val="bg1"/>
                </a:solidFill>
                <a:latin typeface="Times New Roman" panose="02020603050405020304" pitchFamily="18" charset="0"/>
                <a:cs typeface="Times New Roman" panose="02020603050405020304" pitchFamily="18" charset="0"/>
              </a:rPr>
              <a:t>- To graph, </a:t>
            </a:r>
            <a:r>
              <a:rPr lang="en-US" sz="2400" b="1" dirty="0" smtClean="0">
                <a:solidFill>
                  <a:srgbClr val="FFFFFF"/>
                </a:solidFill>
                <a:latin typeface="Times New Roman" charset="0"/>
                <a:cs typeface="Times New Roman" charset="0"/>
              </a:rPr>
              <a:t>Hold </a:t>
            </a:r>
            <a:r>
              <a:rPr lang="en-US" sz="2400" b="1" dirty="0">
                <a:solidFill>
                  <a:srgbClr val="FFFFFF"/>
                </a:solidFill>
                <a:latin typeface="Times New Roman" charset="0"/>
                <a:cs typeface="Times New Roman" charset="0"/>
              </a:rPr>
              <a:t>down Ctrl and select columns A, </a:t>
            </a:r>
            <a:r>
              <a:rPr lang="en-US" sz="2400" b="1" dirty="0" smtClean="0">
                <a:solidFill>
                  <a:srgbClr val="FFFFFF"/>
                </a:solidFill>
                <a:latin typeface="Times New Roman" charset="0"/>
                <a:cs typeface="Times New Roman" charset="0"/>
              </a:rPr>
              <a:t>E, F, </a:t>
            </a:r>
            <a:r>
              <a:rPr lang="en-US" sz="2400" b="1" dirty="0">
                <a:solidFill>
                  <a:srgbClr val="FFFFFF"/>
                </a:solidFill>
                <a:latin typeface="Times New Roman" charset="0"/>
                <a:cs typeface="Times New Roman" charset="0"/>
              </a:rPr>
              <a:t>and </a:t>
            </a:r>
            <a:r>
              <a:rPr lang="en-US" sz="2400" b="1" dirty="0" smtClean="0">
                <a:solidFill>
                  <a:srgbClr val="FFFFFF"/>
                </a:solidFill>
                <a:latin typeface="Times New Roman" charset="0"/>
                <a:cs typeface="Times New Roman" charset="0"/>
              </a:rPr>
              <a:t>G</a:t>
            </a:r>
            <a:endParaRPr lang="en-US" sz="2400" b="1" dirty="0">
              <a:solidFill>
                <a:srgbClr val="FFFFFF"/>
              </a:solidFill>
              <a:latin typeface="Times New Roman" charset="0"/>
              <a:cs typeface="Times New Roman" charset="0"/>
            </a:endParaRPr>
          </a:p>
          <a:p>
            <a:pPr marL="860425" lvl="1"/>
            <a:r>
              <a:rPr lang="en-US" sz="2400" b="1" dirty="0" smtClean="0">
                <a:solidFill>
                  <a:srgbClr val="FFFFFF"/>
                </a:solidFill>
                <a:latin typeface="Times New Roman" charset="0"/>
                <a:cs typeface="Times New Roman" charset="0"/>
              </a:rPr>
              <a:t>- Click </a:t>
            </a:r>
            <a:r>
              <a:rPr lang="en-US" sz="2400" b="1" dirty="0">
                <a:solidFill>
                  <a:srgbClr val="FFFFFF"/>
                </a:solidFill>
                <a:latin typeface="Times New Roman" charset="0"/>
                <a:cs typeface="Times New Roman" charset="0"/>
              </a:rPr>
              <a:t>“Scatter” and “Scatter with smooth lines”. </a:t>
            </a:r>
          </a:p>
        </p:txBody>
      </p:sp>
    </p:spTree>
    <p:extLst>
      <p:ext uri="{BB962C8B-B14F-4D97-AF65-F5344CB8AC3E}">
        <p14:creationId xmlns:p14="http://schemas.microsoft.com/office/powerpoint/2010/main" val="3522825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66822BCD-65F6-48F9-B64E-72705DAEFFD8}" type="slidenum">
              <a:rPr lang="en-US">
                <a:solidFill>
                  <a:srgbClr val="FFFFFF"/>
                </a:solidFill>
              </a:rPr>
              <a:pPr/>
              <a:t>18</a:t>
            </a:fld>
            <a:endParaRPr lang="en-US">
              <a:solidFill>
                <a:srgbClr val="FFFFFF"/>
              </a:solidFill>
            </a:endParaRPr>
          </a:p>
        </p:txBody>
      </p:sp>
      <p:sp>
        <p:nvSpPr>
          <p:cNvPr id="46082"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6083" name="Text Box 3"/>
          <p:cNvSpPr txBox="1">
            <a:spLocks noChangeArrowheads="1"/>
          </p:cNvSpPr>
          <p:nvPr/>
        </p:nvSpPr>
        <p:spPr bwMode="auto">
          <a:xfrm>
            <a:off x="228600" y="1066800"/>
            <a:ext cx="3733800" cy="54476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This is the graph for the high z accelerometer</a:t>
            </a:r>
          </a:p>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This output is much more messy than the other sensors. This is because it is a high-range sensor</a:t>
            </a:r>
          </a:p>
          <a:p>
            <a:pPr marL="342900" indent="-342900" defTabSz="914400" fontAlgn="base">
              <a:spcBef>
                <a:spcPct val="50000"/>
              </a:spcBef>
              <a:spcAft>
                <a:spcPct val="0"/>
              </a:spcAft>
              <a:buFontTx/>
              <a:buChar char="-"/>
            </a:pPr>
            <a:r>
              <a:rPr lang="en-US" sz="2400" b="1" dirty="0" smtClean="0">
                <a:solidFill>
                  <a:srgbClr val="FFFFFF"/>
                </a:solidFill>
                <a:latin typeface="Times New Roman" pitchFamily="18" charset="0"/>
              </a:rPr>
              <a:t>The number of bits per g is lower since there are more g’s to measure, so the resolution is lower also</a:t>
            </a:r>
          </a:p>
          <a:p>
            <a:pPr marL="342900" indent="-342900" defTabSz="914400" fontAlgn="base">
              <a:spcBef>
                <a:spcPct val="50000"/>
              </a:spcBef>
              <a:spcAft>
                <a:spcPct val="0"/>
              </a:spcAft>
              <a:buFontTx/>
              <a:buChar char="-"/>
            </a:pPr>
            <a:endParaRPr lang="en-US" sz="2400" b="1" dirty="0" smtClean="0">
              <a:solidFill>
                <a:srgbClr val="FFFFFF"/>
              </a:solidFill>
              <a:latin typeface="Times New Roman"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754" y="2805359"/>
            <a:ext cx="4831995" cy="2884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4633724" y="1283368"/>
            <a:ext cx="3736053" cy="1200329"/>
          </a:xfrm>
          <a:prstGeom prst="rect">
            <a:avLst/>
          </a:prstGeom>
          <a:noFill/>
        </p:spPr>
        <p:txBody>
          <a:bodyPr wrap="square" rtlCol="0">
            <a:spAutoFit/>
          </a:bodyPr>
          <a:lstStyle/>
          <a:p>
            <a:pPr marL="0" lvl="1"/>
            <a:r>
              <a:rPr lang="en-US" sz="2400" b="1" dirty="0">
                <a:solidFill>
                  <a:schemeClr val="bg1"/>
                </a:solidFill>
                <a:latin typeface="Times New Roman" panose="02020603050405020304" pitchFamily="18" charset="0"/>
                <a:cs typeface="Times New Roman" panose="02020603050405020304" pitchFamily="18" charset="0"/>
              </a:rPr>
              <a:t>- To graph, </a:t>
            </a:r>
            <a:r>
              <a:rPr lang="en-US" sz="2400" b="1" dirty="0">
                <a:solidFill>
                  <a:srgbClr val="FFFFFF"/>
                </a:solidFill>
                <a:latin typeface="Times New Roman" charset="0"/>
                <a:cs typeface="Times New Roman" charset="0"/>
              </a:rPr>
              <a:t>H</a:t>
            </a:r>
            <a:r>
              <a:rPr lang="en-US" sz="2400" b="1" dirty="0" smtClean="0">
                <a:solidFill>
                  <a:srgbClr val="FFFFFF"/>
                </a:solidFill>
                <a:latin typeface="Times New Roman" charset="0"/>
                <a:cs typeface="Times New Roman" charset="0"/>
              </a:rPr>
              <a:t>old </a:t>
            </a:r>
            <a:r>
              <a:rPr lang="en-US" sz="2400" b="1" dirty="0">
                <a:solidFill>
                  <a:srgbClr val="FFFFFF"/>
                </a:solidFill>
                <a:latin typeface="Times New Roman" charset="0"/>
                <a:cs typeface="Times New Roman" charset="0"/>
              </a:rPr>
              <a:t>down Ctrl and select columns </a:t>
            </a:r>
            <a:r>
              <a:rPr lang="en-US" sz="2400" b="1" dirty="0" smtClean="0">
                <a:solidFill>
                  <a:srgbClr val="FFFFFF"/>
                </a:solidFill>
                <a:latin typeface="Times New Roman" charset="0"/>
                <a:cs typeface="Times New Roman" charset="0"/>
              </a:rPr>
              <a:t>A</a:t>
            </a:r>
            <a:r>
              <a:rPr lang="en-US" sz="2400" b="1" dirty="0">
                <a:solidFill>
                  <a:srgbClr val="FFFFFF"/>
                </a:solidFill>
                <a:latin typeface="Times New Roman" charset="0"/>
                <a:cs typeface="Times New Roman" charset="0"/>
              </a:rPr>
              <a:t> </a:t>
            </a:r>
            <a:r>
              <a:rPr lang="en-US" sz="2400" b="1" dirty="0" smtClean="0">
                <a:solidFill>
                  <a:srgbClr val="FFFFFF"/>
                </a:solidFill>
                <a:latin typeface="Times New Roman" charset="0"/>
                <a:cs typeface="Times New Roman" charset="0"/>
              </a:rPr>
              <a:t>and H</a:t>
            </a:r>
            <a:endParaRPr lang="en-US" dirty="0"/>
          </a:p>
        </p:txBody>
      </p:sp>
    </p:spTree>
    <p:extLst>
      <p:ext uri="{BB962C8B-B14F-4D97-AF65-F5344CB8AC3E}">
        <p14:creationId xmlns:p14="http://schemas.microsoft.com/office/powerpoint/2010/main" val="1896273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466" t="27311" r="56525" b="36345"/>
          <a:stretch/>
        </p:blipFill>
        <p:spPr bwMode="auto">
          <a:xfrm>
            <a:off x="228600" y="2884596"/>
            <a:ext cx="4222596" cy="25917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Slide Number Placeholder 3"/>
          <p:cNvSpPr>
            <a:spLocks noGrp="1"/>
          </p:cNvSpPr>
          <p:nvPr>
            <p:ph type="sldNum" sz="quarter" idx="10"/>
          </p:nvPr>
        </p:nvSpPr>
        <p:spPr/>
        <p:txBody>
          <a:bodyPr/>
          <a:lstStyle/>
          <a:p>
            <a:fld id="{55B16E4A-2D94-41D5-8357-B1DA76B5A293}" type="slidenum">
              <a:rPr lang="en-US">
                <a:solidFill>
                  <a:srgbClr val="FFFFFF"/>
                </a:solidFill>
              </a:rPr>
              <a:pPr/>
              <a:t>19</a:t>
            </a:fld>
            <a:endParaRPr lang="en-US">
              <a:solidFill>
                <a:srgbClr val="FFFFFF"/>
              </a:solidFill>
            </a:endParaRPr>
          </a:p>
        </p:txBody>
      </p:sp>
      <p:sp>
        <p:nvSpPr>
          <p:cNvPr id="17410"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17411" name="Text Box 3"/>
          <p:cNvSpPr txBox="1">
            <a:spLocks noChangeArrowheads="1"/>
          </p:cNvSpPr>
          <p:nvPr/>
        </p:nvSpPr>
        <p:spPr bwMode="auto">
          <a:xfrm>
            <a:off x="228600" y="1066800"/>
            <a:ext cx="83058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pPr>
            <a:r>
              <a:rPr lang="en-US" sz="2400" b="1" smtClean="0">
                <a:solidFill>
                  <a:srgbClr val="FFFFFF"/>
                </a:solidFill>
                <a:latin typeface="Times New Roman" pitchFamily="18" charset="0"/>
              </a:rPr>
              <a:t>- Notice the list of values in column J.  At the moment, they are just dummy values, so you need to fill them in.  Read the actual values off the flattest parts of the graphs by moving your mouse over them.</a:t>
            </a:r>
          </a:p>
        </p:txBody>
      </p:sp>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l="47116" t="9505" b="12871"/>
          <a:stretch>
            <a:fillRect/>
          </a:stretch>
        </p:blipFill>
        <p:spPr bwMode="auto">
          <a:xfrm>
            <a:off x="4876800" y="2403475"/>
            <a:ext cx="3962400" cy="353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416" name="AutoShape 8"/>
          <p:cNvSpPr>
            <a:spLocks noChangeArrowheads="1"/>
          </p:cNvSpPr>
          <p:nvPr/>
        </p:nvSpPr>
        <p:spPr bwMode="auto">
          <a:xfrm>
            <a:off x="1891862" y="4440621"/>
            <a:ext cx="1447800" cy="1371600"/>
          </a:xfrm>
          <a:prstGeom prst="upArrowCallout">
            <a:avLst>
              <a:gd name="adj1" fmla="val 26389"/>
              <a:gd name="adj2" fmla="val 26389"/>
              <a:gd name="adj3" fmla="val 16667"/>
              <a:gd name="adj4" fmla="val 66667"/>
            </a:avLst>
          </a:prstGeom>
          <a:solidFill>
            <a:srgbClr val="C0C0C0"/>
          </a:solidFill>
          <a:ln w="5715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en-US" smtClean="0">
              <a:solidFill>
                <a:srgbClr val="000000"/>
              </a:solidFill>
            </a:endParaRPr>
          </a:p>
          <a:p>
            <a:pPr algn="ctr" defTabSz="914400" fontAlgn="base">
              <a:spcBef>
                <a:spcPct val="0"/>
              </a:spcBef>
              <a:spcAft>
                <a:spcPct val="0"/>
              </a:spcAft>
            </a:pPr>
            <a:r>
              <a:rPr lang="en-US" smtClean="0">
                <a:solidFill>
                  <a:srgbClr val="000000"/>
                </a:solidFill>
              </a:rPr>
              <a:t>Read value</a:t>
            </a:r>
          </a:p>
          <a:p>
            <a:pPr algn="ctr" defTabSz="914400" fontAlgn="base">
              <a:spcBef>
                <a:spcPct val="0"/>
              </a:spcBef>
              <a:spcAft>
                <a:spcPct val="0"/>
              </a:spcAft>
            </a:pPr>
            <a:r>
              <a:rPr lang="en-US" smtClean="0">
                <a:solidFill>
                  <a:srgbClr val="000000"/>
                </a:solidFill>
              </a:rPr>
              <a:t> from here</a:t>
            </a:r>
          </a:p>
          <a:p>
            <a:pPr algn="ctr" defTabSz="914400" fontAlgn="base">
              <a:spcBef>
                <a:spcPct val="0"/>
              </a:spcBef>
              <a:spcAft>
                <a:spcPct val="0"/>
              </a:spcAft>
            </a:pPr>
            <a:r>
              <a:rPr lang="en-US" smtClean="0">
                <a:solidFill>
                  <a:srgbClr val="000000"/>
                </a:solidFill>
              </a:rPr>
              <a:t> (Y Low, -1g)</a:t>
            </a:r>
          </a:p>
          <a:p>
            <a:pPr algn="ctr" defTabSz="914400" fontAlgn="base">
              <a:spcBef>
                <a:spcPct val="0"/>
              </a:spcBef>
              <a:spcAft>
                <a:spcPct val="0"/>
              </a:spcAft>
            </a:pPr>
            <a:endParaRPr lang="en-US" smtClean="0">
              <a:solidFill>
                <a:srgbClr val="000000"/>
              </a:solidFill>
            </a:endParaRPr>
          </a:p>
        </p:txBody>
      </p:sp>
      <p:sp>
        <p:nvSpPr>
          <p:cNvPr id="17417" name="AutoShape 9"/>
          <p:cNvSpPr>
            <a:spLocks noChangeArrowheads="1"/>
          </p:cNvSpPr>
          <p:nvPr/>
        </p:nvSpPr>
        <p:spPr bwMode="auto">
          <a:xfrm>
            <a:off x="3810000" y="3124200"/>
            <a:ext cx="1066800" cy="838200"/>
          </a:xfrm>
          <a:prstGeom prst="rightArrowCallout">
            <a:avLst>
              <a:gd name="adj1" fmla="val 25000"/>
              <a:gd name="adj2" fmla="val 25000"/>
              <a:gd name="adj3" fmla="val 21212"/>
              <a:gd name="adj4" fmla="val 66667"/>
            </a:avLst>
          </a:prstGeom>
          <a:solidFill>
            <a:srgbClr val="C0C0C0"/>
          </a:solidFill>
          <a:ln w="57150">
            <a:solidFill>
              <a:srgbClr val="FF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en-US" smtClean="0">
                <a:solidFill>
                  <a:srgbClr val="000000"/>
                </a:solidFill>
              </a:rPr>
              <a:t>And</a:t>
            </a:r>
          </a:p>
          <a:p>
            <a:pPr algn="ctr" defTabSz="914400" fontAlgn="base">
              <a:spcBef>
                <a:spcPct val="0"/>
              </a:spcBef>
              <a:spcAft>
                <a:spcPct val="0"/>
              </a:spcAft>
            </a:pPr>
            <a:r>
              <a:rPr lang="en-US" smtClean="0">
                <a:solidFill>
                  <a:srgbClr val="000000"/>
                </a:solidFill>
              </a:rPr>
              <a:t>put it</a:t>
            </a:r>
          </a:p>
          <a:p>
            <a:pPr algn="ctr" defTabSz="914400" fontAlgn="base">
              <a:spcBef>
                <a:spcPct val="0"/>
              </a:spcBef>
              <a:spcAft>
                <a:spcPct val="0"/>
              </a:spcAft>
            </a:pPr>
            <a:r>
              <a:rPr lang="en-US" smtClean="0">
                <a:solidFill>
                  <a:srgbClr val="000000"/>
                </a:solidFill>
              </a:rPr>
              <a:t>here</a:t>
            </a:r>
          </a:p>
        </p:txBody>
      </p:sp>
    </p:spTree>
    <p:extLst>
      <p:ext uri="{BB962C8B-B14F-4D97-AF65-F5344CB8AC3E}">
        <p14:creationId xmlns:p14="http://schemas.microsoft.com/office/powerpoint/2010/main" val="3794349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80FF00"/>
                </a:solidFill>
                <a:latin typeface="Times New Roman" charset="0"/>
                <a:cs typeface="Times New Roman" charset="0"/>
              </a:rPr>
              <a:t>Objectives</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Determine calibration values for the accelerometer 3g, 16g, and 50g sensors</a:t>
            </a:r>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spTree>
    <p:extLst>
      <p:ext uri="{BB962C8B-B14F-4D97-AF65-F5344CB8AC3E}">
        <p14:creationId xmlns:p14="http://schemas.microsoft.com/office/powerpoint/2010/main" val="2132751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3" y="1121735"/>
            <a:ext cx="3062176" cy="4525963"/>
          </a:xfrm>
        </p:spPr>
        <p:txBody>
          <a:bodyPr/>
          <a:lstStyle/>
          <a:p>
            <a:pPr marL="0" lvl="0" indent="0">
              <a:buNone/>
            </a:pPr>
            <a:r>
              <a:rPr lang="en-US" sz="2400" b="1" dirty="0">
                <a:solidFill>
                  <a:schemeClr val="bg1"/>
                </a:solidFill>
                <a:latin typeface="Times New Roman" panose="02020603050405020304" pitchFamily="18" charset="0"/>
                <a:cs typeface="Times New Roman" panose="02020603050405020304" pitchFamily="18" charset="0"/>
              </a:rPr>
              <a:t>NOTE: It is difficult to determine the 0g values on the Z-Axis. So, you have to look at the Z-Axis during the X-Axis or Y-Axis -1g and 1g data test points. Or, you can take the average of the highest and lowest Z-Axis data test points during the -1g and 1g test points.</a:t>
            </a:r>
          </a:p>
          <a:p>
            <a:endParaRPr lang="en-US" sz="2400" b="1"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72DAD3A-4F37-4C54-BE8E-6CEF79A689F6}" type="slidenum">
              <a:rPr lang="en-US" smtClean="0">
                <a:solidFill>
                  <a:srgbClr val="FFFFFF"/>
                </a:solidFill>
              </a:rPr>
              <a:pPr/>
              <a:t>20</a:t>
            </a:fld>
            <a:endParaRPr lang="en-US">
              <a:solidFill>
                <a:srgbClr val="FFFFFF"/>
              </a:solidFill>
            </a:endParaRPr>
          </a:p>
        </p:txBody>
      </p:sp>
      <p:sp>
        <p:nvSpPr>
          <p:cNvPr id="5"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411" y="1964015"/>
            <a:ext cx="5329989" cy="31979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5082363" y="2817628"/>
            <a:ext cx="850604" cy="1520456"/>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w="38100">
                <a:solidFill>
                  <a:schemeClr val="tx1"/>
                </a:solidFill>
              </a:ln>
            </a:endParaRPr>
          </a:p>
        </p:txBody>
      </p:sp>
      <p:sp>
        <p:nvSpPr>
          <p:cNvPr id="9" name="Rectangle 8"/>
          <p:cNvSpPr/>
          <p:nvPr/>
        </p:nvSpPr>
        <p:spPr>
          <a:xfrm>
            <a:off x="6018027" y="2817628"/>
            <a:ext cx="893135" cy="1520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35528" y="3338623"/>
            <a:ext cx="754911" cy="22438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55239" y="3320902"/>
            <a:ext cx="754911" cy="22438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5507665" y="2466753"/>
            <a:ext cx="191386" cy="3508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781800" y="2466753"/>
            <a:ext cx="221510" cy="3508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95972" y="3450817"/>
            <a:ext cx="381887" cy="409353"/>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31085" y="2068886"/>
            <a:ext cx="1495645" cy="461665"/>
          </a:xfrm>
          <a:prstGeom prst="rect">
            <a:avLst/>
          </a:prstGeom>
          <a:noFill/>
        </p:spPr>
        <p:txBody>
          <a:bodyPr wrap="square" rtlCol="0">
            <a:spAutoFit/>
          </a:bodyPr>
          <a:lstStyle/>
          <a:p>
            <a:r>
              <a:rPr lang="en-US" sz="1200" b="1" dirty="0" smtClean="0">
                <a:solidFill>
                  <a:srgbClr val="FF0000"/>
                </a:solidFill>
              </a:rPr>
              <a:t>X-Axis -1g &amp; 1g </a:t>
            </a:r>
            <a:r>
              <a:rPr lang="en-US" sz="1200" b="1" dirty="0">
                <a:solidFill>
                  <a:srgbClr val="FF0000"/>
                </a:solidFill>
              </a:rPr>
              <a:t>D</a:t>
            </a:r>
            <a:r>
              <a:rPr lang="en-US" sz="1200" b="1" dirty="0" smtClean="0">
                <a:solidFill>
                  <a:srgbClr val="FF0000"/>
                </a:solidFill>
              </a:rPr>
              <a:t>ata Test Points</a:t>
            </a:r>
            <a:endParaRPr lang="en-US" sz="1200" b="1" dirty="0">
              <a:solidFill>
                <a:srgbClr val="FF0000"/>
              </a:solidFill>
            </a:endParaRPr>
          </a:p>
        </p:txBody>
      </p:sp>
      <p:sp>
        <p:nvSpPr>
          <p:cNvPr id="27" name="TextBox 26"/>
          <p:cNvSpPr txBox="1"/>
          <p:nvPr/>
        </p:nvSpPr>
        <p:spPr>
          <a:xfrm>
            <a:off x="6613456" y="2068886"/>
            <a:ext cx="1552355" cy="646331"/>
          </a:xfrm>
          <a:prstGeom prst="rect">
            <a:avLst/>
          </a:prstGeom>
          <a:noFill/>
        </p:spPr>
        <p:txBody>
          <a:bodyPr wrap="square" rtlCol="0">
            <a:spAutoFit/>
          </a:bodyPr>
          <a:lstStyle/>
          <a:p>
            <a:r>
              <a:rPr lang="en-US" sz="1200" b="1" dirty="0" smtClean="0">
                <a:solidFill>
                  <a:srgbClr val="FF0000"/>
                </a:solidFill>
              </a:rPr>
              <a:t>Y-Axis </a:t>
            </a:r>
            <a:r>
              <a:rPr lang="en-US" sz="1200" b="1" dirty="0">
                <a:solidFill>
                  <a:srgbClr val="FF0000"/>
                </a:solidFill>
              </a:rPr>
              <a:t>-1g &amp; 1g Data Test Points</a:t>
            </a:r>
          </a:p>
          <a:p>
            <a:endParaRPr lang="en-US" sz="1200" dirty="0"/>
          </a:p>
        </p:txBody>
      </p:sp>
      <p:sp>
        <p:nvSpPr>
          <p:cNvPr id="28" name="TextBox 27"/>
          <p:cNvSpPr txBox="1"/>
          <p:nvPr/>
        </p:nvSpPr>
        <p:spPr>
          <a:xfrm>
            <a:off x="6857997" y="3834440"/>
            <a:ext cx="1598430" cy="461665"/>
          </a:xfrm>
          <a:prstGeom prst="rect">
            <a:avLst/>
          </a:prstGeom>
          <a:noFill/>
        </p:spPr>
        <p:txBody>
          <a:bodyPr wrap="square" rtlCol="0">
            <a:spAutoFit/>
          </a:bodyPr>
          <a:lstStyle/>
          <a:p>
            <a:pPr algn="ctr"/>
            <a:r>
              <a:rPr lang="en-US" sz="1200" b="1" dirty="0" smtClean="0">
                <a:solidFill>
                  <a:srgbClr val="7030A0"/>
                </a:solidFill>
              </a:rPr>
              <a:t>Determine an approximate value</a:t>
            </a:r>
            <a:endParaRPr lang="en-US" sz="1200" b="1" dirty="0">
              <a:solidFill>
                <a:srgbClr val="7030A0"/>
              </a:solidFill>
            </a:endParaRPr>
          </a:p>
        </p:txBody>
      </p:sp>
      <p:sp>
        <p:nvSpPr>
          <p:cNvPr id="35" name="Rectangle 34"/>
          <p:cNvSpPr/>
          <p:nvPr/>
        </p:nvSpPr>
        <p:spPr>
          <a:xfrm>
            <a:off x="4285397" y="2715217"/>
            <a:ext cx="491319" cy="158088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421358" y="4296105"/>
            <a:ext cx="1120069" cy="288507"/>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603357" y="4353779"/>
            <a:ext cx="3117561" cy="461665"/>
          </a:xfrm>
          <a:prstGeom prst="rect">
            <a:avLst/>
          </a:prstGeom>
          <a:noFill/>
        </p:spPr>
        <p:txBody>
          <a:bodyPr wrap="square" rtlCol="0">
            <a:spAutoFit/>
          </a:bodyPr>
          <a:lstStyle/>
          <a:p>
            <a:r>
              <a:rPr lang="en-US" sz="1200" b="1" dirty="0" smtClean="0">
                <a:solidFill>
                  <a:srgbClr val="FFC000"/>
                </a:solidFill>
              </a:rPr>
              <a:t>Take an Average of the maximum and minimum of the flat regions</a:t>
            </a:r>
            <a:endParaRPr lang="en-US" sz="1200" b="1" dirty="0">
              <a:solidFill>
                <a:srgbClr val="FFC000"/>
              </a:solidFill>
            </a:endParaRPr>
          </a:p>
        </p:txBody>
      </p:sp>
    </p:spTree>
    <p:extLst>
      <p:ext uri="{BB962C8B-B14F-4D97-AF65-F5344CB8AC3E}">
        <p14:creationId xmlns:p14="http://schemas.microsoft.com/office/powerpoint/2010/main" val="1523385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7FEF557E-E8C0-41AF-99C5-8B1B37F7F5B2}" type="slidenum">
              <a:rPr lang="en-US">
                <a:solidFill>
                  <a:srgbClr val="FFFFFF"/>
                </a:solidFill>
              </a:rPr>
              <a:pPr/>
              <a:t>21</a:t>
            </a:fld>
            <a:endParaRPr lang="en-US">
              <a:solidFill>
                <a:srgbClr val="FFFFFF"/>
              </a:solidFill>
            </a:endParaRPr>
          </a:p>
        </p:txBody>
      </p:sp>
      <p:sp>
        <p:nvSpPr>
          <p:cNvPr id="48130"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48131" name="Text Box 3"/>
          <p:cNvSpPr txBox="1">
            <a:spLocks noChangeArrowheads="1"/>
          </p:cNvSpPr>
          <p:nvPr/>
        </p:nvSpPr>
        <p:spPr bwMode="auto">
          <a:xfrm>
            <a:off x="228600" y="1066800"/>
            <a:ext cx="8305800"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smtClean="0">
                <a:solidFill>
                  <a:srgbClr val="FFFFFF"/>
                </a:solidFill>
                <a:latin typeface="Times New Roman" pitchFamily="18" charset="0"/>
              </a:rPr>
              <a:t>The graphs and the corresponding equations will update automatically</a:t>
            </a:r>
          </a:p>
          <a:p>
            <a:pPr defTabSz="914400" fontAlgn="base">
              <a:spcBef>
                <a:spcPct val="50000"/>
              </a:spcBef>
              <a:spcAft>
                <a:spcPct val="0"/>
              </a:spcAft>
              <a:buFontTx/>
              <a:buChar char="-"/>
            </a:pPr>
            <a:endParaRPr lang="en-US" sz="2400" b="1" dirty="0" smtClean="0">
              <a:solidFill>
                <a:srgbClr val="FFFFFF"/>
              </a:solidFill>
              <a:latin typeface="Times New Roman" pitchFamily="18" charset="0"/>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095"/>
          <a:stretch/>
        </p:blipFill>
        <p:spPr bwMode="auto">
          <a:xfrm>
            <a:off x="2554902" y="1908719"/>
            <a:ext cx="5979498" cy="41110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28600" y="2435461"/>
            <a:ext cx="2326302" cy="3046988"/>
          </a:xfrm>
          <a:prstGeom prst="rect">
            <a:avLst/>
          </a:prstGeom>
          <a:noFill/>
        </p:spPr>
        <p:txBody>
          <a:bodyPr wrap="square" rtlCol="0">
            <a:spAutoFit/>
          </a:bodyPr>
          <a:lstStyle/>
          <a:p>
            <a:r>
              <a:rPr lang="en-US" sz="2400" b="1" dirty="0" smtClean="0">
                <a:solidFill>
                  <a:srgbClr val="FFC000"/>
                </a:solidFill>
                <a:latin typeface="Times New Roman" panose="02020603050405020304" pitchFamily="18" charset="0"/>
                <a:cs typeface="Times New Roman" panose="02020603050405020304" pitchFamily="18" charset="0"/>
              </a:rPr>
              <a:t>*Note: It may be helpful to record the flat data points on a separate piece of paper to be copied into the Excel sheet.</a:t>
            </a:r>
            <a:endParaRPr lang="en-US" sz="24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4432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59057"/>
            <a:ext cx="3540443" cy="1685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48" y="4459058"/>
            <a:ext cx="3895725" cy="1685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Slide Number Placeholder 3"/>
          <p:cNvSpPr>
            <a:spLocks noGrp="1"/>
          </p:cNvSpPr>
          <p:nvPr>
            <p:ph type="sldNum" sz="quarter" idx="10"/>
          </p:nvPr>
        </p:nvSpPr>
        <p:spPr/>
        <p:txBody>
          <a:bodyPr/>
          <a:lstStyle/>
          <a:p>
            <a:fld id="{13AC452F-1344-4029-B68F-18D10CE91C33}" type="slidenum">
              <a:rPr lang="en-US">
                <a:solidFill>
                  <a:srgbClr val="FFFFFF"/>
                </a:solidFill>
              </a:rPr>
              <a:pPr/>
              <a:t>22</a:t>
            </a:fld>
            <a:endParaRPr lang="en-US">
              <a:solidFill>
                <a:srgbClr val="FFFFFF"/>
              </a:solidFill>
            </a:endParaRPr>
          </a:p>
        </p:txBody>
      </p:sp>
      <p:sp>
        <p:nvSpPr>
          <p:cNvPr id="50178"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50179" name="Text Box 3"/>
          <p:cNvSpPr txBox="1">
            <a:spLocks noChangeArrowheads="1"/>
          </p:cNvSpPr>
          <p:nvPr/>
        </p:nvSpPr>
        <p:spPr bwMode="auto">
          <a:xfrm>
            <a:off x="228600" y="922422"/>
            <a:ext cx="8305800" cy="3416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smtClean="0">
                <a:solidFill>
                  <a:srgbClr val="FFFFFF"/>
                </a:solidFill>
                <a:latin typeface="Times New Roman" pitchFamily="18" charset="0"/>
              </a:rPr>
              <a:t>Those equations can be used to convert from voltage to acceleration.</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Copy column A into column AG to get the right number of indexes.</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Then copy the equations from the top of each graph into the corresponding cell in row 2 of columns AH through AN by multiplying the cell by the equation. The “X” from the equation is then represented by the cell, for example, B2.</a:t>
            </a:r>
          </a:p>
        </p:txBody>
      </p:sp>
      <p:sp>
        <p:nvSpPr>
          <p:cNvPr id="50185" name="Oval 9"/>
          <p:cNvSpPr>
            <a:spLocks noChangeArrowheads="1"/>
          </p:cNvSpPr>
          <p:nvPr/>
        </p:nvSpPr>
        <p:spPr bwMode="auto">
          <a:xfrm>
            <a:off x="1600200" y="4689026"/>
            <a:ext cx="1828800" cy="5334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en-US" smtClean="0">
              <a:solidFill>
                <a:srgbClr val="00FF00"/>
              </a:solidFill>
            </a:endParaRPr>
          </a:p>
        </p:txBody>
      </p:sp>
      <p:sp>
        <p:nvSpPr>
          <p:cNvPr id="50187" name="Oval 11"/>
          <p:cNvSpPr>
            <a:spLocks noChangeArrowheads="1"/>
          </p:cNvSpPr>
          <p:nvPr/>
        </p:nvSpPr>
        <p:spPr bwMode="auto">
          <a:xfrm>
            <a:off x="5638800" y="4765226"/>
            <a:ext cx="2743200" cy="6858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cxnSp>
        <p:nvCxnSpPr>
          <p:cNvPr id="50188" name="AutoShape 12"/>
          <p:cNvCxnSpPr>
            <a:cxnSpLocks noChangeShapeType="1"/>
            <a:stCxn id="50185" idx="6"/>
            <a:endCxn id="50187" idx="2"/>
          </p:cNvCxnSpPr>
          <p:nvPr/>
        </p:nvCxnSpPr>
        <p:spPr bwMode="auto">
          <a:xfrm>
            <a:off x="3457575" y="4955726"/>
            <a:ext cx="2152650" cy="152400"/>
          </a:xfrm>
          <a:prstGeom prst="curvedConnector3">
            <a:avLst>
              <a:gd name="adj1" fmla="val 50000"/>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3402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19" y="3124200"/>
            <a:ext cx="3020246" cy="19135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Slide Number Placeholder 3"/>
          <p:cNvSpPr>
            <a:spLocks noGrp="1"/>
          </p:cNvSpPr>
          <p:nvPr>
            <p:ph type="sldNum" sz="quarter" idx="10"/>
          </p:nvPr>
        </p:nvSpPr>
        <p:spPr/>
        <p:txBody>
          <a:bodyPr/>
          <a:lstStyle/>
          <a:p>
            <a:fld id="{42CA4460-918E-4133-86A9-463215B9A77F}" type="slidenum">
              <a:rPr lang="en-US">
                <a:solidFill>
                  <a:srgbClr val="FFFFFF"/>
                </a:solidFill>
              </a:rPr>
              <a:pPr/>
              <a:t>23</a:t>
            </a:fld>
            <a:endParaRPr lang="en-US">
              <a:solidFill>
                <a:srgbClr val="FFFFFF"/>
              </a:solidFill>
            </a:endParaRPr>
          </a:p>
        </p:txBody>
      </p:sp>
      <p:sp>
        <p:nvSpPr>
          <p:cNvPr id="52226"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52227" name="Text Box 3"/>
          <p:cNvSpPr txBox="1">
            <a:spLocks noChangeArrowheads="1"/>
          </p:cNvSpPr>
          <p:nvPr/>
        </p:nvSpPr>
        <p:spPr bwMode="auto">
          <a:xfrm>
            <a:off x="228600" y="1066800"/>
            <a:ext cx="8305800" cy="173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smtClean="0">
                <a:solidFill>
                  <a:srgbClr val="FFFFFF"/>
                </a:solidFill>
                <a:latin typeface="Times New Roman" pitchFamily="18" charset="0"/>
              </a:rPr>
              <a:t>Select cell AH2.  As before, double click the small square in the bottom right corner of the selected cell to fill the conversion down.</a:t>
            </a:r>
          </a:p>
          <a:p>
            <a:pPr defTabSz="914400" fontAlgn="base">
              <a:spcBef>
                <a:spcPct val="50000"/>
              </a:spcBef>
              <a:spcAft>
                <a:spcPct val="0"/>
              </a:spcAft>
              <a:buFontTx/>
              <a:buChar char="-"/>
            </a:pPr>
            <a:r>
              <a:rPr lang="en-US" sz="2400" b="1" smtClean="0">
                <a:solidFill>
                  <a:srgbClr val="FFFFFF"/>
                </a:solidFill>
                <a:latin typeface="Times New Roman" pitchFamily="18" charset="0"/>
              </a:rPr>
              <a:t>Repeat for the other accelerometers.</a:t>
            </a:r>
          </a:p>
        </p:txBody>
      </p:sp>
      <p:sp>
        <p:nvSpPr>
          <p:cNvPr id="52234" name="Oval 10"/>
          <p:cNvSpPr>
            <a:spLocks noChangeArrowheads="1"/>
          </p:cNvSpPr>
          <p:nvPr/>
        </p:nvSpPr>
        <p:spPr bwMode="auto">
          <a:xfrm>
            <a:off x="2819400" y="4343400"/>
            <a:ext cx="533400" cy="4572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727" y="2948152"/>
            <a:ext cx="4836858" cy="27904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175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87A9E554-2F73-483A-9239-D78D926B80C1}" type="slidenum">
              <a:rPr lang="en-US">
                <a:solidFill>
                  <a:srgbClr val="FFFFFF"/>
                </a:solidFill>
              </a:rPr>
              <a:pPr/>
              <a:t>24</a:t>
            </a:fld>
            <a:endParaRPr lang="en-US">
              <a:solidFill>
                <a:srgbClr val="FFFFFF"/>
              </a:solidFill>
            </a:endParaRPr>
          </a:p>
        </p:txBody>
      </p:sp>
      <p:sp>
        <p:nvSpPr>
          <p:cNvPr id="54274" name="Text Box 2"/>
          <p:cNvSpPr txBox="1">
            <a:spLocks noChangeArrowheads="1"/>
          </p:cNvSpPr>
          <p:nvPr/>
        </p:nvSpPr>
        <p:spPr bwMode="auto">
          <a:xfrm>
            <a:off x="155575" y="217488"/>
            <a:ext cx="426578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Accelerometer Calibration</a:t>
            </a:r>
          </a:p>
        </p:txBody>
      </p:sp>
      <p:sp>
        <p:nvSpPr>
          <p:cNvPr id="54283" name="Text Box 11"/>
          <p:cNvSpPr txBox="1">
            <a:spLocks noChangeArrowheads="1"/>
          </p:cNvSpPr>
          <p:nvPr/>
        </p:nvSpPr>
        <p:spPr bwMode="auto">
          <a:xfrm>
            <a:off x="228600" y="983397"/>
            <a:ext cx="4495800" cy="5078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a:solidFill>
                  <a:srgbClr val="FFFFFF"/>
                </a:solidFill>
                <a:latin typeface="Times New Roman" pitchFamily="18" charset="0"/>
              </a:rPr>
              <a:t>Graph the converted data.  You should now see all flat areas </a:t>
            </a:r>
            <a:r>
              <a:rPr lang="en-US" sz="2400" b="1" dirty="0" smtClean="0">
                <a:solidFill>
                  <a:srgbClr val="FFFFFF"/>
                </a:solidFill>
                <a:latin typeface="Times New Roman" pitchFamily="18" charset="0"/>
              </a:rPr>
              <a:t>at  -1g</a:t>
            </a:r>
            <a:r>
              <a:rPr lang="en-US" sz="2400" b="1" dirty="0">
                <a:solidFill>
                  <a:srgbClr val="FFFFFF"/>
                </a:solidFill>
                <a:latin typeface="Times New Roman" pitchFamily="18" charset="0"/>
              </a:rPr>
              <a:t>, 0g, or 1g</a:t>
            </a:r>
          </a:p>
          <a:p>
            <a:pPr defTabSz="914400" fontAlgn="base">
              <a:spcBef>
                <a:spcPct val="50000"/>
              </a:spcBef>
              <a:spcAft>
                <a:spcPct val="0"/>
              </a:spcAft>
              <a:buFontTx/>
              <a:buChar char="-"/>
            </a:pPr>
            <a:endParaRPr lang="en-US" sz="2400" b="1" dirty="0" smtClean="0">
              <a:solidFill>
                <a:srgbClr val="FFFFFF"/>
              </a:solidFill>
              <a:latin typeface="Times New Roman" pitchFamily="18" charset="0"/>
            </a:endParaRPr>
          </a:p>
          <a:p>
            <a:pPr defTabSz="914400" fontAlgn="base">
              <a:spcBef>
                <a:spcPct val="50000"/>
              </a:spcBef>
              <a:spcAft>
                <a:spcPct val="0"/>
              </a:spcAft>
              <a:buFontTx/>
              <a:buChar char="-"/>
            </a:pPr>
            <a:r>
              <a:rPr lang="en-US" sz="2400" b="1" dirty="0" smtClean="0">
                <a:solidFill>
                  <a:srgbClr val="FFFFFF"/>
                </a:solidFill>
                <a:latin typeface="Times New Roman" pitchFamily="18" charset="0"/>
              </a:rPr>
              <a:t>Repeat for X, Y, and Z Med accelerometers and the Z High accelerometer</a:t>
            </a:r>
          </a:p>
          <a:p>
            <a:pPr defTabSz="914400" fontAlgn="base">
              <a:spcBef>
                <a:spcPct val="50000"/>
              </a:spcBef>
              <a:spcAft>
                <a:spcPct val="0"/>
              </a:spcAft>
              <a:buFontTx/>
              <a:buChar char="-"/>
            </a:pPr>
            <a:endParaRPr lang="en-US" sz="2400" b="1" dirty="0" smtClean="0">
              <a:solidFill>
                <a:srgbClr val="FFFFFF"/>
              </a:solidFill>
              <a:latin typeface="Times New Roman" pitchFamily="18" charset="0"/>
            </a:endParaRPr>
          </a:p>
          <a:p>
            <a:pPr defTabSz="914400" fontAlgn="base">
              <a:spcBef>
                <a:spcPct val="50000"/>
              </a:spcBef>
              <a:spcAft>
                <a:spcPct val="0"/>
              </a:spcAft>
              <a:buFontTx/>
              <a:buChar char="-"/>
            </a:pPr>
            <a:r>
              <a:rPr lang="en-US" sz="2400" b="1" dirty="0" smtClean="0">
                <a:solidFill>
                  <a:srgbClr val="FFFFFF"/>
                </a:solidFill>
                <a:latin typeface="Times New Roman" pitchFamily="18" charset="0"/>
              </a:rPr>
              <a:t>You will use these calibration conversions with your flight data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441" y="4487403"/>
            <a:ext cx="3371657" cy="20086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441" y="2289372"/>
            <a:ext cx="3371657" cy="21181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441" y="214885"/>
            <a:ext cx="3323302" cy="20081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885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5" name="Group 19"/>
          <p:cNvGrpSpPr>
            <a:grpSpLocks/>
          </p:cNvGrpSpPr>
          <p:nvPr/>
        </p:nvGrpSpPr>
        <p:grpSpPr bwMode="auto">
          <a:xfrm>
            <a:off x="-76200" y="-17463"/>
            <a:ext cx="9220200" cy="6875463"/>
            <a:chOff x="-1" y="0"/>
            <a:chExt cx="9220201" cy="6875463"/>
          </a:xfrm>
        </p:grpSpPr>
        <p:sp>
          <p:nvSpPr>
            <p:cNvPr id="185352" name="Rectangle 54"/>
            <p:cNvSpPr>
              <a:spLocks noChangeArrowheads="1"/>
            </p:cNvSpPr>
            <p:nvPr/>
          </p:nvSpPr>
          <p:spPr bwMode="auto">
            <a:xfrm>
              <a:off x="-1" y="0"/>
              <a:ext cx="6739467" cy="6858000"/>
            </a:xfrm>
            <a:prstGeom prst="rect">
              <a:avLst/>
            </a:prstGeom>
            <a:solidFill>
              <a:srgbClr val="000000"/>
            </a:solidFill>
            <a:ln w="9525">
              <a:solidFill>
                <a:schemeClr val="tx1"/>
              </a:solidFill>
              <a:miter lim="800000"/>
              <a:headEnd/>
              <a:tailEnd/>
            </a:ln>
          </p:spPr>
          <p:txBody>
            <a:bodyPr wrap="none" anchor="ctr"/>
            <a:lstStyle/>
            <a:p>
              <a:pPr algn="ctr" defTabSz="914400" fontAlgn="base">
                <a:spcBef>
                  <a:spcPct val="0"/>
                </a:spcBef>
                <a:spcAft>
                  <a:spcPct val="0"/>
                </a:spcAft>
              </a:pPr>
              <a:endParaRPr lang="en-US" sz="1200" b="1">
                <a:solidFill>
                  <a:srgbClr val="FFFFFF"/>
                </a:solidFill>
                <a:ea typeface="ＭＳ Ｐゴシック" charset="0"/>
              </a:endParaRPr>
            </a:p>
          </p:txBody>
        </p:sp>
        <p:pic>
          <p:nvPicPr>
            <p:cNvPr id="185353" name="Picture 52"/>
            <p:cNvPicPr>
              <a:picLocks noChangeAspect="1" noChangeArrowheads="1"/>
            </p:cNvPicPr>
            <p:nvPr/>
          </p:nvPicPr>
          <p:blipFill>
            <a:blip r:embed="rId3">
              <a:extLst>
                <a:ext uri="{28A0092B-C50C-407E-A947-70E740481C1C}">
                  <a14:useLocalDpi xmlns:a14="http://schemas.microsoft.com/office/drawing/2010/main" val="0"/>
                </a:ext>
              </a:extLst>
            </a:blip>
            <a:srcRect l="59843"/>
            <a:stretch>
              <a:fillRect/>
            </a:stretch>
          </p:blipFill>
          <p:spPr bwMode="auto">
            <a:xfrm>
              <a:off x="6722533" y="0"/>
              <a:ext cx="2497667" cy="687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5354" name="Text Box 38"/>
            <p:cNvSpPr txBox="1">
              <a:spLocks noChangeArrowheads="1"/>
            </p:cNvSpPr>
            <p:nvPr/>
          </p:nvSpPr>
          <p:spPr bwMode="auto">
            <a:xfrm>
              <a:off x="1828800" y="6248400"/>
              <a:ext cx="2362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algn="ctr" defTabSz="914400" eaLnBrk="1" fontAlgn="base" hangingPunct="1">
                <a:spcBef>
                  <a:spcPct val="50000"/>
                </a:spcBef>
                <a:spcAft>
                  <a:spcPct val="0"/>
                </a:spcAft>
              </a:pPr>
              <a:r>
                <a:rPr lang="en-US" sz="2000" i="1" dirty="0" err="1" smtClean="0">
                  <a:solidFill>
                    <a:srgbClr val="FFFFFF"/>
                  </a:solidFill>
                  <a:latin typeface="Times New Roman" charset="0"/>
                  <a:cs typeface="Times New Roman" charset="0"/>
                </a:rPr>
                <a:t>RockOn</a:t>
              </a:r>
              <a:r>
                <a:rPr lang="en-US" sz="2000" i="1" dirty="0" smtClean="0">
                  <a:solidFill>
                    <a:srgbClr val="FFFFFF"/>
                  </a:solidFill>
                  <a:latin typeface="Times New Roman" charset="0"/>
                  <a:cs typeface="Times New Roman" charset="0"/>
                </a:rPr>
                <a:t>! 2017</a:t>
              </a:r>
              <a:endParaRPr lang="en-US" sz="2000" i="1" dirty="0">
                <a:solidFill>
                  <a:srgbClr val="FFFFFF"/>
                </a:solidFill>
                <a:latin typeface="Times New Roman" charset="0"/>
                <a:cs typeface="Times New Roman" charset="0"/>
              </a:endParaRPr>
            </a:p>
          </p:txBody>
        </p:sp>
        <p:pic>
          <p:nvPicPr>
            <p:cNvPr id="185355" name="Picture 16" descr="ROCKON-01.jpg"/>
            <p:cNvPicPr>
              <a:picLocks noChangeAspect="1"/>
            </p:cNvPicPr>
            <p:nvPr/>
          </p:nvPicPr>
          <p:blipFill>
            <a:blip r:embed="rId4" cstate="print">
              <a:extLst>
                <a:ext uri="{28A0092B-C50C-407E-A947-70E740481C1C}">
                  <a14:useLocalDpi xmlns:a14="http://schemas.microsoft.com/office/drawing/2010/main" val="0"/>
                </a:ext>
              </a:extLst>
            </a:blip>
            <a:srcRect l="51817" t="13773" r="37424" b="15109"/>
            <a:stretch>
              <a:fillRect/>
            </a:stretch>
          </p:blipFill>
          <p:spPr bwMode="auto">
            <a:xfrm rot="700150">
              <a:off x="6184707" y="174234"/>
              <a:ext cx="1221571" cy="6606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25</a:t>
            </a:fld>
            <a:endParaRPr lang="en-US" sz="2000">
              <a:solidFill>
                <a:srgbClr val="FFFFFF"/>
              </a:solidFill>
              <a:latin typeface="Magneto" charset="0"/>
              <a:cs typeface="Magneto" charset="0"/>
            </a:endParaRPr>
          </a:p>
        </p:txBody>
      </p:sp>
      <p:sp>
        <p:nvSpPr>
          <p:cNvPr id="185347" name="Rectangle 30"/>
          <p:cNvSpPr>
            <a:spLocks noChangeArrowheads="1"/>
          </p:cNvSpPr>
          <p:nvPr/>
        </p:nvSpPr>
        <p:spPr bwMode="auto">
          <a:xfrm>
            <a:off x="381000" y="1894356"/>
            <a:ext cx="5334000" cy="1938992"/>
          </a:xfrm>
          <a:prstGeom prst="rect">
            <a:avLst/>
          </a:prstGeom>
          <a:noFill/>
          <a:ln w="57150">
            <a:solidFill>
              <a:srgbClr val="3366FF"/>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spAutoFit/>
          </a:bodyPr>
          <a:lstStyle/>
          <a:p>
            <a:pPr algn="ctr" defTabSz="914400" fontAlgn="base">
              <a:spcBef>
                <a:spcPct val="0"/>
              </a:spcBef>
              <a:spcAft>
                <a:spcPct val="0"/>
              </a:spcAft>
            </a:pPr>
            <a:r>
              <a:rPr lang="en-US" sz="6000" b="1" dirty="0" smtClean="0">
                <a:solidFill>
                  <a:srgbClr val="FFFFFF"/>
                </a:solidFill>
                <a:latin typeface="Times New Roman" charset="0"/>
                <a:ea typeface="ＭＳ Ｐゴシック" charset="0"/>
              </a:rPr>
              <a:t>Gyroscope Calibration</a:t>
            </a:r>
            <a:endParaRPr lang="en-US" sz="4400" b="1" dirty="0">
              <a:solidFill>
                <a:srgbClr val="FFFFFF"/>
              </a:solidFill>
              <a:latin typeface="Times New Roman" charset="0"/>
              <a:ea typeface="ＭＳ Ｐゴシック" charset="0"/>
            </a:endParaRPr>
          </a:p>
        </p:txBody>
      </p:sp>
      <p:pic>
        <p:nvPicPr>
          <p:cNvPr id="185349" name="Picture 32" descr="csgcnasa_neg">
            <a:hlinkClick r:id="rId5"/>
          </p:cNvPr>
          <p:cNvPicPr>
            <a:picLocks noChangeAspect="1" noChangeArrowheads="1"/>
          </p:cNvPicPr>
          <p:nvPr/>
        </p:nvPicPr>
        <p:blipFill>
          <a:blip r:embed="rId6" cstate="print">
            <a:lum bright="-6000"/>
            <a:extLst>
              <a:ext uri="{28A0092B-C50C-407E-A947-70E740481C1C}">
                <a14:useLocalDpi xmlns:a14="http://schemas.microsoft.com/office/drawing/2010/main" val="0"/>
              </a:ext>
            </a:extLst>
          </a:blip>
          <a:srcRect/>
          <a:stretch>
            <a:fillRect/>
          </a:stretch>
        </p:blipFill>
        <p:spPr bwMode="auto">
          <a:xfrm>
            <a:off x="2163763" y="5073650"/>
            <a:ext cx="863600" cy="1036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0" name="Picture 33" descr="nasafanc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913" y="5105400"/>
            <a:ext cx="114617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1" name="Picture 34" descr="Block VSGClogo cop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2113" y="5049838"/>
            <a:ext cx="903287" cy="112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SG_LOGO_NEW_V14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5077301"/>
            <a:ext cx="1752600" cy="1018699"/>
          </a:xfrm>
          <a:prstGeom prst="rect">
            <a:avLst/>
          </a:prstGeom>
        </p:spPr>
      </p:pic>
    </p:spTree>
    <p:extLst>
      <p:ext uri="{BB962C8B-B14F-4D97-AF65-F5344CB8AC3E}">
        <p14:creationId xmlns:p14="http://schemas.microsoft.com/office/powerpoint/2010/main" val="13975063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26</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523514"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80FF00"/>
                </a:solidFill>
                <a:latin typeface="Times New Roman" charset="0"/>
                <a:cs typeface="Times New Roman" charset="0"/>
              </a:rPr>
              <a:t>Background</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Next we will account for the offset in the gyro values. The gyro data should be centered around 0, otherwise it will indicate higher or lower spin rates that what was truly present during flight</a:t>
            </a:r>
          </a:p>
          <a:p>
            <a:pPr marL="860425" lvl="1" indent="0" eaLnBrk="1" hangingPunct="1"/>
            <a:endParaRPr lang="en-US" b="1" dirty="0">
              <a:solidFill>
                <a:srgbClr val="FFFFFF"/>
              </a:solidFill>
              <a:latin typeface="Times New Roman" charset="0"/>
              <a:cs typeface="Times New Roman" charset="0"/>
            </a:endParaRPr>
          </a:p>
        </p:txBody>
      </p:sp>
    </p:spTree>
    <p:extLst>
      <p:ext uri="{BB962C8B-B14F-4D97-AF65-F5344CB8AC3E}">
        <p14:creationId xmlns:p14="http://schemas.microsoft.com/office/powerpoint/2010/main" val="1228161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27</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4122683"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b="1" dirty="0" smtClean="0">
                <a:solidFill>
                  <a:srgbClr val="FFFFFF"/>
                </a:solidFill>
                <a:latin typeface="Times New Roman" charset="0"/>
                <a:cs typeface="Times New Roman" charset="0"/>
              </a:rPr>
              <a:t>Go back to the parsed data and select the three gyro data columns</a:t>
            </a:r>
          </a:p>
          <a:p>
            <a:pPr eaLnBrk="1" hangingPunct="1">
              <a:buFontTx/>
              <a:buChar char="-"/>
            </a:pPr>
            <a:endParaRPr lang="en-US" b="1" dirty="0" smtClean="0">
              <a:solidFill>
                <a:srgbClr val="FFFFFF"/>
              </a:solidFill>
              <a:latin typeface="Times New Roman" charset="0"/>
              <a:cs typeface="Times New Roman" charset="0"/>
            </a:endParaRPr>
          </a:p>
          <a:p>
            <a:pPr eaLnBrk="1" hangingPunct="1">
              <a:buFontTx/>
              <a:buChar char="-"/>
            </a:pPr>
            <a:endParaRPr lang="en-US" b="1" dirty="0" smtClean="0">
              <a:solidFill>
                <a:srgbClr val="FFFFFF"/>
              </a:solidFill>
              <a:latin typeface="Times New Roman" charset="0"/>
              <a:cs typeface="Times New Roman" charset="0"/>
            </a:endParaRPr>
          </a:p>
          <a:p>
            <a:pPr eaLnBrk="1" hangingPunct="1"/>
            <a:endParaRPr lang="en-US" b="1" dirty="0" smtClean="0">
              <a:solidFill>
                <a:srgbClr val="FFFFFF"/>
              </a:solidFill>
              <a:latin typeface="Times New Roman" charset="0"/>
              <a:cs typeface="Times New Roman" charset="0"/>
            </a:endParaRPr>
          </a:p>
          <a:p>
            <a:pPr eaLnBrk="1" hangingPunct="1"/>
            <a:endParaRPr lang="en-US" b="1" dirty="0" smtClean="0">
              <a:solidFill>
                <a:srgbClr val="FFFFFF"/>
              </a:solidFill>
              <a:latin typeface="Times New Roman" charset="0"/>
              <a:cs typeface="Times New Roman" charset="0"/>
            </a:endParaRPr>
          </a:p>
          <a:p>
            <a:pPr eaLnBrk="1" hangingPunct="1"/>
            <a:endParaRPr lang="en-US" b="1" dirty="0" smtClean="0">
              <a:solidFill>
                <a:srgbClr val="FFFFFF"/>
              </a:solidFill>
              <a:latin typeface="Times New Roman" charset="0"/>
              <a:cs typeface="Times New Roman" charset="0"/>
            </a:endParaRPr>
          </a:p>
          <a:p>
            <a:pPr eaLnBrk="1" hangingPunct="1"/>
            <a:endParaRPr lang="en-US" b="1" dirty="0" smtClean="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457"/>
          <a:stretch/>
        </p:blipFill>
        <p:spPr bwMode="auto">
          <a:xfrm>
            <a:off x="4562940" y="1540342"/>
            <a:ext cx="4437719" cy="41063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772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28</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624084" y="1066800"/>
            <a:ext cx="7743371"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1203325" lvl="1" indent="-342900" eaLnBrk="1" hangingPunct="1">
              <a:buFontTx/>
              <a:buChar char="-"/>
            </a:pPr>
            <a:r>
              <a:rPr lang="en-US" b="1" dirty="0" smtClean="0">
                <a:solidFill>
                  <a:srgbClr val="FFFFFF"/>
                </a:solidFill>
                <a:latin typeface="Times New Roman" charset="0"/>
                <a:cs typeface="Times New Roman" charset="0"/>
              </a:rPr>
              <a:t>Copy this data and paste it into cell B1 in the </a:t>
            </a:r>
            <a:r>
              <a:rPr lang="en-US" b="1" dirty="0" err="1" smtClean="0">
                <a:solidFill>
                  <a:srgbClr val="FFFFFF"/>
                </a:solidFill>
                <a:latin typeface="Times New Roman" charset="0"/>
                <a:cs typeface="Times New Roman" charset="0"/>
              </a:rPr>
              <a:t>GyroCalibration</a:t>
            </a:r>
            <a:r>
              <a:rPr lang="en-US" b="1" dirty="0" smtClean="0">
                <a:solidFill>
                  <a:srgbClr val="FFFFFF"/>
                </a:solidFill>
                <a:latin typeface="Times New Roman" charset="0"/>
                <a:cs typeface="Times New Roman" charset="0"/>
              </a:rPr>
              <a:t> excel file</a:t>
            </a:r>
          </a:p>
          <a:p>
            <a:pPr marL="1203325" lvl="1" indent="-342900" eaLnBrk="1" hangingPunct="1">
              <a:buFontTx/>
              <a:buChar char="-"/>
            </a:pPr>
            <a:endParaRPr lang="en-US" b="1" dirty="0" smtClean="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6963" b="50000"/>
          <a:stretch/>
        </p:blipFill>
        <p:spPr bwMode="auto">
          <a:xfrm>
            <a:off x="228600" y="3509222"/>
            <a:ext cx="3906102" cy="19364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1595" b="60655"/>
          <a:stretch/>
        </p:blipFill>
        <p:spPr bwMode="auto">
          <a:xfrm>
            <a:off x="4565634" y="3509222"/>
            <a:ext cx="4432332" cy="18661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804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29</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Select both of the cells containing “1” and “2” in column A and click </a:t>
            </a:r>
            <a:r>
              <a:rPr lang="en-US" b="1" dirty="0">
                <a:solidFill>
                  <a:srgbClr val="FFFFFF"/>
                </a:solidFill>
                <a:latin typeface="Times New Roman" charset="0"/>
                <a:cs typeface="Times New Roman" charset="0"/>
              </a:rPr>
              <a:t>the small square in the lower right hand corner of the selected </a:t>
            </a:r>
            <a:r>
              <a:rPr lang="en-US" b="1" dirty="0" smtClean="0">
                <a:solidFill>
                  <a:srgbClr val="FFFFFF"/>
                </a:solidFill>
                <a:latin typeface="Times New Roman" charset="0"/>
                <a:cs typeface="Times New Roman" charset="0"/>
              </a:rPr>
              <a:t>cells. This will provide indices for all your data.</a:t>
            </a:r>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684" y="3681561"/>
            <a:ext cx="2195348" cy="217501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Oval 10"/>
          <p:cNvSpPr>
            <a:spLocks noChangeArrowheads="1"/>
          </p:cNvSpPr>
          <p:nvPr/>
        </p:nvSpPr>
        <p:spPr bwMode="auto">
          <a:xfrm>
            <a:off x="4750907" y="5399379"/>
            <a:ext cx="533400" cy="4572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20456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80FF00"/>
                </a:solidFill>
                <a:latin typeface="Times New Roman" charset="0"/>
                <a:cs typeface="Times New Roman" charset="0"/>
              </a:rPr>
              <a:t>Background</a:t>
            </a:r>
            <a:endParaRPr lang="en-US" b="1" dirty="0">
              <a:solidFill>
                <a:srgbClr val="80FF00"/>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Follow the same testing procedure you used earlier to calibrate your accelerometers. You can ignore the other sensor tests.</a:t>
            </a:r>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spTree>
    <p:extLst>
      <p:ext uri="{BB962C8B-B14F-4D97-AF65-F5344CB8AC3E}">
        <p14:creationId xmlns:p14="http://schemas.microsoft.com/office/powerpoint/2010/main" val="3542340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30</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4469524"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This output is already in </a:t>
            </a:r>
            <a:r>
              <a:rPr lang="en-US" b="1" baseline="30000" dirty="0" smtClean="0">
                <a:solidFill>
                  <a:srgbClr val="FFFFFF"/>
                </a:solidFill>
                <a:latin typeface="Times New Roman" charset="0"/>
                <a:cs typeface="Times New Roman" charset="0"/>
              </a:rPr>
              <a:t>o</a:t>
            </a:r>
            <a:r>
              <a:rPr lang="en-US" b="1" dirty="0" smtClean="0">
                <a:solidFill>
                  <a:srgbClr val="FFFFFF"/>
                </a:solidFill>
                <a:latin typeface="Times New Roman" charset="0"/>
                <a:cs typeface="Times New Roman" charset="0"/>
              </a:rPr>
              <a:t>/s, but sometimes the baseline value is not centered around 0, as shown in the picture</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136" y="2061998"/>
            <a:ext cx="3086100" cy="2781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Rectangle 9"/>
          <p:cNvSpPr/>
          <p:nvPr/>
        </p:nvSpPr>
        <p:spPr>
          <a:xfrm>
            <a:off x="6369269" y="2590294"/>
            <a:ext cx="677918" cy="2253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85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492"/>
          <a:stretch/>
        </p:blipFill>
        <p:spPr bwMode="auto">
          <a:xfrm>
            <a:off x="1839968" y="3605837"/>
            <a:ext cx="5467350" cy="30543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31</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6868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Plot one column of gyro data and look for a location where the rotation is “zero”. This will be a flat spot in the data when you were not moving your board</a:t>
            </a:r>
          </a:p>
          <a:p>
            <a:pPr marL="860425" lvl="1" indent="0" eaLnBrk="1" hangingPunct="1"/>
            <a:endParaRPr lang="en-US" b="1" dirty="0">
              <a:solidFill>
                <a:srgbClr val="FFFFFF"/>
              </a:solidFill>
              <a:latin typeface="Times New Roman" charset="0"/>
              <a:cs typeface="Times New Roman" charset="0"/>
            </a:endParaRPr>
          </a:p>
        </p:txBody>
      </p:sp>
      <p:cxnSp>
        <p:nvCxnSpPr>
          <p:cNvPr id="3" name="Straight Arrow Connector 2"/>
          <p:cNvCxnSpPr/>
          <p:nvPr/>
        </p:nvCxnSpPr>
        <p:spPr bwMode="auto">
          <a:xfrm>
            <a:off x="3231931" y="4252168"/>
            <a:ext cx="0" cy="698204"/>
          </a:xfrm>
          <a:prstGeom prst="straightConnector1">
            <a:avLst/>
          </a:prstGeom>
          <a:solidFill>
            <a:schemeClr val="tx1"/>
          </a:solidFill>
          <a:ln w="76200" cap="flat" cmpd="sng" algn="ctr">
            <a:solidFill>
              <a:srgbClr val="FF0000"/>
            </a:solidFill>
            <a:prstDash val="solid"/>
            <a:round/>
            <a:headEnd type="none" w="med" len="med"/>
            <a:tailEnd type="arrow"/>
          </a:ln>
          <a:effectLst/>
        </p:spPr>
      </p:cxnSp>
      <p:sp>
        <p:nvSpPr>
          <p:cNvPr id="15" name="Text Box 3"/>
          <p:cNvSpPr txBox="1">
            <a:spLocks noChangeArrowheads="1"/>
          </p:cNvSpPr>
          <p:nvPr/>
        </p:nvSpPr>
        <p:spPr bwMode="auto">
          <a:xfrm>
            <a:off x="2948155" y="3605837"/>
            <a:ext cx="148984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latin typeface="Times New Roman" charset="0"/>
                <a:cs typeface="Times New Roman" charset="0"/>
              </a:rPr>
              <a:t>Good, steady</a:t>
            </a:r>
          </a:p>
          <a:p>
            <a:pPr eaLnBrk="1" hangingPunct="1"/>
            <a:r>
              <a:rPr lang="en-US" sz="1800" b="1" dirty="0" smtClean="0">
                <a:latin typeface="Times New Roman" charset="0"/>
                <a:cs typeface="Times New Roman" charset="0"/>
              </a:rPr>
              <a:t>output</a:t>
            </a:r>
            <a:endParaRPr lang="en-US" sz="1800" b="1" dirty="0">
              <a:latin typeface="Times New Roman" charset="0"/>
              <a:cs typeface="Times New Roman" charset="0"/>
            </a:endParaRPr>
          </a:p>
        </p:txBody>
      </p:sp>
    </p:spTree>
    <p:extLst>
      <p:ext uri="{BB962C8B-B14F-4D97-AF65-F5344CB8AC3E}">
        <p14:creationId xmlns:p14="http://schemas.microsoft.com/office/powerpoint/2010/main" val="12636685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32</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876300"/>
            <a:ext cx="86868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Hover your mouse near the start of this section to determine which samples you need to start </a:t>
            </a:r>
            <a:r>
              <a:rPr lang="en-US" b="1" dirty="0">
                <a:solidFill>
                  <a:srgbClr val="FFFFFF"/>
                </a:solidFill>
                <a:latin typeface="Times New Roman" charset="0"/>
                <a:cs typeface="Times New Roman" charset="0"/>
              </a:rPr>
              <a:t>at for </a:t>
            </a:r>
            <a:r>
              <a:rPr lang="en-US" b="1" dirty="0" smtClean="0">
                <a:solidFill>
                  <a:srgbClr val="FFFFFF"/>
                </a:solidFill>
                <a:latin typeface="Times New Roman" charset="0"/>
                <a:cs typeface="Times New Roman" charset="0"/>
              </a:rPr>
              <a:t>your </a:t>
            </a:r>
            <a:r>
              <a:rPr lang="en-US" b="1" dirty="0">
                <a:solidFill>
                  <a:srgbClr val="FFFFFF"/>
                </a:solidFill>
                <a:latin typeface="Times New Roman" charset="0"/>
                <a:cs typeface="Times New Roman" charset="0"/>
              </a:rPr>
              <a:t>average</a:t>
            </a:r>
            <a:r>
              <a:rPr lang="en-US" b="1" dirty="0" smtClean="0">
                <a:solidFill>
                  <a:srgbClr val="FFFFFF"/>
                </a:solidFill>
                <a:latin typeface="Times New Roman" charset="0"/>
                <a:cs typeface="Times New Roman" charset="0"/>
              </a:rPr>
              <a:t>.</a:t>
            </a:r>
          </a:p>
          <a:p>
            <a:pPr marL="860425" lvl="1" indent="0" eaLnBrk="1" hangingPunct="1"/>
            <a:endParaRPr lang="en-US" b="1" dirty="0">
              <a:solidFill>
                <a:srgbClr val="FFFFFF"/>
              </a:solidFill>
              <a:latin typeface="Times New Roman" charset="0"/>
              <a:cs typeface="Times New Roman" charset="0"/>
            </a:endParaRPr>
          </a:p>
        </p:txBody>
      </p:sp>
      <p:sp>
        <p:nvSpPr>
          <p:cNvPr id="9" name="Oval 10"/>
          <p:cNvSpPr>
            <a:spLocks noChangeArrowheads="1"/>
          </p:cNvSpPr>
          <p:nvPr/>
        </p:nvSpPr>
        <p:spPr bwMode="auto">
          <a:xfrm>
            <a:off x="3174354" y="4430162"/>
            <a:ext cx="2122859" cy="68793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
        <p:nvSpPr>
          <p:cNvPr id="11" name="Multiply 10"/>
          <p:cNvSpPr/>
          <p:nvPr/>
        </p:nvSpPr>
        <p:spPr bwMode="auto">
          <a:xfrm>
            <a:off x="3262266" y="4264182"/>
            <a:ext cx="132784" cy="16598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rot="10800000"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bg1"/>
              </a:solidFill>
              <a:effectLst/>
              <a:latin typeface="Arial" charset="0"/>
            </a:endParaRP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541" t="42166" r="38333" b="21001"/>
          <a:stretch/>
        </p:blipFill>
        <p:spPr bwMode="auto">
          <a:xfrm>
            <a:off x="1904575" y="2888914"/>
            <a:ext cx="5334850" cy="32213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Oval 10"/>
          <p:cNvSpPr>
            <a:spLocks noChangeArrowheads="1"/>
          </p:cNvSpPr>
          <p:nvPr/>
        </p:nvSpPr>
        <p:spPr bwMode="auto">
          <a:xfrm>
            <a:off x="2200836" y="4430162"/>
            <a:ext cx="2122859" cy="68793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
        <p:nvSpPr>
          <p:cNvPr id="12" name="Multiply 11"/>
          <p:cNvSpPr/>
          <p:nvPr/>
        </p:nvSpPr>
        <p:spPr bwMode="auto">
          <a:xfrm>
            <a:off x="2449466" y="4264182"/>
            <a:ext cx="132784" cy="16598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rot="10800000"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4191490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187" t="41654" r="37414" b="18484"/>
          <a:stretch/>
        </p:blipFill>
        <p:spPr bwMode="auto">
          <a:xfrm>
            <a:off x="2208908" y="2822029"/>
            <a:ext cx="5482930" cy="33812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33</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342900" y="901700"/>
            <a:ext cx="86868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Hover your mouse near the end of this section to determine which samples you need to stop at for your average.</a:t>
            </a:r>
          </a:p>
          <a:p>
            <a:pPr marL="860425" lvl="1" indent="0" eaLnBrk="1" hangingPunct="1"/>
            <a:endParaRPr lang="en-US" b="1" dirty="0">
              <a:solidFill>
                <a:srgbClr val="FFFFFF"/>
              </a:solidFill>
              <a:latin typeface="Times New Roman" charset="0"/>
              <a:cs typeface="Times New Roman" charset="0"/>
            </a:endParaRPr>
          </a:p>
        </p:txBody>
      </p:sp>
      <p:sp>
        <p:nvSpPr>
          <p:cNvPr id="9" name="Oval 10"/>
          <p:cNvSpPr>
            <a:spLocks noChangeArrowheads="1"/>
          </p:cNvSpPr>
          <p:nvPr/>
        </p:nvSpPr>
        <p:spPr bwMode="auto">
          <a:xfrm>
            <a:off x="3174354" y="4430162"/>
            <a:ext cx="2122859" cy="68793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
        <p:nvSpPr>
          <p:cNvPr id="11" name="Multiply 10"/>
          <p:cNvSpPr/>
          <p:nvPr/>
        </p:nvSpPr>
        <p:spPr bwMode="auto">
          <a:xfrm>
            <a:off x="3262266" y="4264182"/>
            <a:ext cx="132784" cy="165980"/>
          </a:xfrm>
          <a:prstGeom prst="mathMultiply">
            <a:avLst/>
          </a:prstGeom>
          <a:solidFill>
            <a:srgbClr val="FF0000"/>
          </a:solidFill>
          <a:ln w="9525" cap="flat" cmpd="sng" algn="ctr">
            <a:solidFill>
              <a:schemeClr val="tx1"/>
            </a:solidFill>
            <a:prstDash val="solid"/>
            <a:round/>
            <a:headEnd type="none" w="med" len="med"/>
            <a:tailEnd type="none" w="med" len="med"/>
          </a:ln>
          <a:effectLst/>
        </p:spPr>
        <p:txBody>
          <a:bodyPr rot="10800000"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008870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34</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799"/>
            <a:ext cx="8102600" cy="234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The previous picture showed that the steady range covers ~390 data points. Use the AVERAGE Function to average the data range for the gyro x data in K4</a:t>
            </a:r>
          </a:p>
          <a:p>
            <a:pPr marL="860425" lvl="1" indent="0" eaLnBrk="1" hangingPunct="1"/>
            <a:endParaRPr lang="en-US" b="1" dirty="0">
              <a:solidFill>
                <a:srgbClr val="FFFFFF"/>
              </a:solidFill>
              <a:latin typeface="Times New Roman" charset="0"/>
              <a:cs typeface="Times New Roman" charset="0"/>
            </a:endParaRPr>
          </a:p>
        </p:txBody>
      </p:sp>
      <p:pic>
        <p:nvPicPr>
          <p:cNvPr id="1434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05" t="15619" r="36429" b="46476"/>
          <a:stretch/>
        </p:blipFill>
        <p:spPr bwMode="auto">
          <a:xfrm>
            <a:off x="228600" y="3131456"/>
            <a:ext cx="7848827" cy="28883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5246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35</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799"/>
            <a:ext cx="81026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Repeat this process for Gyro Y and Gyro Z</a:t>
            </a:r>
          </a:p>
          <a:p>
            <a:pPr marL="860425" lvl="1" indent="0" eaLnBrk="1" hangingPunct="1"/>
            <a:endParaRPr lang="en-US" b="1" dirty="0">
              <a:solidFill>
                <a:srgbClr val="FFFFFF"/>
              </a:solidFill>
              <a:latin typeface="Times New Roman" charset="0"/>
              <a:cs typeface="Times New Roman" charset="0"/>
            </a:endParaRPr>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619" r="14881" b="14750"/>
          <a:stretch/>
        </p:blipFill>
        <p:spPr bwMode="auto">
          <a:xfrm>
            <a:off x="645143" y="2462287"/>
            <a:ext cx="7269514" cy="37167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541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36</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799"/>
            <a:ext cx="8102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Now we need to subtract this offset from each data column. If the offset is less than +/-1, it is not necessary to subtract it out. </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Copy your Sample column into column U</a:t>
            </a:r>
          </a:p>
          <a:p>
            <a:pPr marL="860425" lvl="1" indent="0" eaLnBrk="1" hangingPunct="1"/>
            <a:endParaRPr lang="en-US" b="1" dirty="0">
              <a:solidFill>
                <a:srgbClr val="FFFFFF"/>
              </a:solidFill>
              <a:latin typeface="Times New Roman" charset="0"/>
              <a:cs typeface="Times New Roman" charset="0"/>
            </a:endParaRPr>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85" t="12572" r="42500" b="46013"/>
          <a:stretch/>
        </p:blipFill>
        <p:spPr bwMode="auto">
          <a:xfrm>
            <a:off x="2983759" y="3918754"/>
            <a:ext cx="3307110" cy="25772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3838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37</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3677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Gyroscope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799"/>
            <a:ext cx="8102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In V2, subtract the Gyro X average in K4 from the first Gyro X data value in B2. Put a “$” in front of each index for the average value ($K$4). This will hold this box constant, instead of incrementing it when we extend this to the entire data column</a:t>
            </a:r>
          </a:p>
          <a:p>
            <a:pPr marL="860425" lvl="1" indent="0" eaLnBrk="1" hangingPunct="1"/>
            <a:endParaRPr lang="en-US" b="1" dirty="0">
              <a:solidFill>
                <a:srgbClr val="FFFFFF"/>
              </a:solidFill>
              <a:latin typeface="Times New Roman" charset="0"/>
              <a:cs typeface="Times New Roman" charset="0"/>
            </a:endParaRPr>
          </a:p>
        </p:txBody>
      </p:sp>
      <p:pic>
        <p:nvPicPr>
          <p:cNvPr id="2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889" t="16997" b="66007"/>
          <a:stretch/>
        </p:blipFill>
        <p:spPr bwMode="auto">
          <a:xfrm>
            <a:off x="2737639" y="4016788"/>
            <a:ext cx="3603408" cy="20030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764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4431" t="20000" r="6905" b="71048"/>
          <a:stretch/>
        </p:blipFill>
        <p:spPr bwMode="auto">
          <a:xfrm>
            <a:off x="3590938" y="3445327"/>
            <a:ext cx="2781340" cy="17961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Slide Number Placeholder 3"/>
          <p:cNvSpPr>
            <a:spLocks noGrp="1"/>
          </p:cNvSpPr>
          <p:nvPr>
            <p:ph type="sldNum" sz="quarter" idx="10"/>
          </p:nvPr>
        </p:nvSpPr>
        <p:spPr/>
        <p:txBody>
          <a:bodyPr/>
          <a:lstStyle/>
          <a:p>
            <a:fld id="{42CA4460-918E-4133-86A9-463215B9A77F}" type="slidenum">
              <a:rPr lang="en-US">
                <a:solidFill>
                  <a:srgbClr val="FFFFFF"/>
                </a:solidFill>
              </a:rPr>
              <a:pPr/>
              <a:t>38</a:t>
            </a:fld>
            <a:endParaRPr lang="en-US">
              <a:solidFill>
                <a:srgbClr val="FFFFFF"/>
              </a:solidFill>
            </a:endParaRPr>
          </a:p>
        </p:txBody>
      </p:sp>
      <p:sp>
        <p:nvSpPr>
          <p:cNvPr id="52226" name="Text Box 2"/>
          <p:cNvSpPr txBox="1">
            <a:spLocks noChangeArrowheads="1"/>
          </p:cNvSpPr>
          <p:nvPr/>
        </p:nvSpPr>
        <p:spPr bwMode="auto">
          <a:xfrm>
            <a:off x="155575" y="217488"/>
            <a:ext cx="367754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Gyroscope Calibration</a:t>
            </a:r>
          </a:p>
        </p:txBody>
      </p:sp>
      <p:sp>
        <p:nvSpPr>
          <p:cNvPr id="52227" name="Text Box 3"/>
          <p:cNvSpPr txBox="1">
            <a:spLocks noChangeArrowheads="1"/>
          </p:cNvSpPr>
          <p:nvPr/>
        </p:nvSpPr>
        <p:spPr bwMode="auto">
          <a:xfrm>
            <a:off x="228600" y="1066800"/>
            <a:ext cx="830580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smtClean="0">
                <a:solidFill>
                  <a:srgbClr val="FFFFFF"/>
                </a:solidFill>
                <a:latin typeface="Times New Roman" pitchFamily="18" charset="0"/>
              </a:rPr>
              <a:t>Select cell V2.  As before, double click the small square in the bottom right corner of the selected cell to fill the conversion down.</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Repeat for the other gyroscope data sets</a:t>
            </a:r>
          </a:p>
        </p:txBody>
      </p:sp>
      <p:sp>
        <p:nvSpPr>
          <p:cNvPr id="52234" name="Oval 10"/>
          <p:cNvSpPr>
            <a:spLocks noChangeArrowheads="1"/>
          </p:cNvSpPr>
          <p:nvPr/>
        </p:nvSpPr>
        <p:spPr bwMode="auto">
          <a:xfrm>
            <a:off x="5234721" y="4343399"/>
            <a:ext cx="533400" cy="4572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
        <p:nvSpPr>
          <p:cNvPr id="2" name="TextBox 1"/>
          <p:cNvSpPr txBox="1"/>
          <p:nvPr/>
        </p:nvSpPr>
        <p:spPr>
          <a:xfrm>
            <a:off x="899473" y="3373903"/>
            <a:ext cx="2189748" cy="1938992"/>
          </a:xfrm>
          <a:prstGeom prst="rect">
            <a:avLst/>
          </a:prstGeom>
          <a:noFill/>
        </p:spPr>
        <p:txBody>
          <a:bodyPr wrap="square" rtlCol="0">
            <a:spAutoFit/>
          </a:bodyPr>
          <a:lstStyle/>
          <a:p>
            <a:pPr algn="ctr"/>
            <a:r>
              <a:rPr lang="en-US" sz="2400" b="1" dirty="0" smtClean="0">
                <a:solidFill>
                  <a:schemeClr val="bg1"/>
                </a:solidFill>
                <a:latin typeface="Times New Roman" panose="02020603050405020304" pitchFamily="18" charset="0"/>
                <a:cs typeface="Times New Roman" panose="02020603050405020304" pitchFamily="18" charset="0"/>
              </a:rPr>
              <a:t>=B2-$K$4</a:t>
            </a:r>
          </a:p>
          <a:p>
            <a:pPr algn="ctr"/>
            <a:endParaRPr lang="en-US" sz="2400" b="1" dirty="0" smtClean="0">
              <a:solidFill>
                <a:schemeClr val="bg1"/>
              </a:solidFill>
              <a:latin typeface="Times New Roman" panose="02020603050405020304" pitchFamily="18" charset="0"/>
              <a:cs typeface="Times New Roman" panose="02020603050405020304" pitchFamily="18" charset="0"/>
            </a:endParaRPr>
          </a:p>
          <a:p>
            <a:pPr algn="ctr"/>
            <a:r>
              <a:rPr lang="en-US" sz="2400" b="1" dirty="0" smtClean="0">
                <a:solidFill>
                  <a:schemeClr val="bg1"/>
                </a:solidFill>
                <a:latin typeface="Times New Roman" panose="02020603050405020304" pitchFamily="18" charset="0"/>
                <a:cs typeface="Times New Roman" panose="02020603050405020304" pitchFamily="18" charset="0"/>
              </a:rPr>
              <a:t>=C2-$K$5</a:t>
            </a:r>
          </a:p>
          <a:p>
            <a:pPr algn="ctr"/>
            <a:endParaRPr lang="en-US" sz="2400" b="1" dirty="0">
              <a:solidFill>
                <a:schemeClr val="bg1"/>
              </a:solidFill>
              <a:latin typeface="Times New Roman" panose="02020603050405020304" pitchFamily="18" charset="0"/>
              <a:cs typeface="Times New Roman" panose="02020603050405020304" pitchFamily="18" charset="0"/>
            </a:endParaRPr>
          </a:p>
          <a:p>
            <a:pPr algn="ctr"/>
            <a:r>
              <a:rPr lang="en-US" sz="2400" b="1" dirty="0" smtClean="0">
                <a:solidFill>
                  <a:schemeClr val="bg1"/>
                </a:solidFill>
                <a:latin typeface="Times New Roman" panose="02020603050405020304" pitchFamily="18" charset="0"/>
                <a:cs typeface="Times New Roman" panose="02020603050405020304" pitchFamily="18" charset="0"/>
              </a:rPr>
              <a:t>=D2-$K$6</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913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42CA4460-918E-4133-86A9-463215B9A77F}" type="slidenum">
              <a:rPr lang="en-US">
                <a:solidFill>
                  <a:srgbClr val="FFFFFF"/>
                </a:solidFill>
              </a:rPr>
              <a:pPr/>
              <a:t>39</a:t>
            </a:fld>
            <a:endParaRPr lang="en-US">
              <a:solidFill>
                <a:srgbClr val="FFFFFF"/>
              </a:solidFill>
            </a:endParaRPr>
          </a:p>
        </p:txBody>
      </p:sp>
      <p:sp>
        <p:nvSpPr>
          <p:cNvPr id="52226" name="Text Box 2"/>
          <p:cNvSpPr txBox="1">
            <a:spLocks noChangeArrowheads="1"/>
          </p:cNvSpPr>
          <p:nvPr/>
        </p:nvSpPr>
        <p:spPr bwMode="auto">
          <a:xfrm>
            <a:off x="155575" y="217488"/>
            <a:ext cx="367754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sz="2800" b="1" dirty="0">
                <a:solidFill>
                  <a:srgbClr val="FFFFFF"/>
                </a:solidFill>
                <a:latin typeface="Times New Roman" charset="0"/>
              </a:rPr>
              <a:t>Gyroscope Calibration</a:t>
            </a:r>
          </a:p>
        </p:txBody>
      </p:sp>
      <p:sp>
        <p:nvSpPr>
          <p:cNvPr id="52227" name="Text Box 3"/>
          <p:cNvSpPr txBox="1">
            <a:spLocks noChangeArrowheads="1"/>
          </p:cNvSpPr>
          <p:nvPr/>
        </p:nvSpPr>
        <p:spPr bwMode="auto">
          <a:xfrm>
            <a:off x="228600" y="1066800"/>
            <a:ext cx="8305800"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74625" indent="-174625">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defTabSz="914400" fontAlgn="base">
              <a:spcBef>
                <a:spcPct val="50000"/>
              </a:spcBef>
              <a:spcAft>
                <a:spcPct val="0"/>
              </a:spcAft>
              <a:buFontTx/>
              <a:buChar char="-"/>
            </a:pPr>
            <a:r>
              <a:rPr lang="en-US" sz="2400" b="1" dirty="0" smtClean="0">
                <a:solidFill>
                  <a:srgbClr val="FFFFFF"/>
                </a:solidFill>
                <a:latin typeface="Times New Roman" pitchFamily="18" charset="0"/>
              </a:rPr>
              <a:t>Now each data column should have data centered around 0</a:t>
            </a:r>
          </a:p>
          <a:p>
            <a:pPr defTabSz="914400" fontAlgn="base">
              <a:spcBef>
                <a:spcPct val="50000"/>
              </a:spcBef>
              <a:spcAft>
                <a:spcPct val="0"/>
              </a:spcAft>
              <a:buFontTx/>
              <a:buChar char="-"/>
            </a:pPr>
            <a:r>
              <a:rPr lang="en-US" sz="2400" b="1" dirty="0" smtClean="0">
                <a:solidFill>
                  <a:srgbClr val="FFFFFF"/>
                </a:solidFill>
                <a:latin typeface="Times New Roman" pitchFamily="18" charset="0"/>
              </a:rPr>
              <a:t>Record the average values on your checklist for use after flight</a:t>
            </a:r>
          </a:p>
        </p:txBody>
      </p:sp>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170" t="14000" r="37738" b="33714"/>
          <a:stretch/>
        </p:blipFill>
        <p:spPr bwMode="auto">
          <a:xfrm>
            <a:off x="1797162" y="2322286"/>
            <a:ext cx="5458962" cy="40458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183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4</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80FF00"/>
                </a:solidFill>
                <a:latin typeface="Times New Roman" charset="0"/>
                <a:cs typeface="Times New Roman" charset="0"/>
              </a:rPr>
              <a:t>Calibration</a:t>
            </a:r>
            <a:endParaRPr lang="en-US" b="1" dirty="0">
              <a:solidFill>
                <a:srgbClr val="80FF00"/>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When you have finished obtaining data, power off, remove the SD card and get data from SD by inserting into your laptop</a:t>
            </a:r>
          </a:p>
          <a:p>
            <a:pPr marL="860425" lvl="1" indent="0" eaLnBrk="1" hangingPunct="1"/>
            <a:endParaRPr lang="en-US" b="1" dirty="0" smtClean="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spTree>
    <p:extLst>
      <p:ext uri="{BB962C8B-B14F-4D97-AF65-F5344CB8AC3E}">
        <p14:creationId xmlns:p14="http://schemas.microsoft.com/office/powerpoint/2010/main" val="14602596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5" name="Group 19"/>
          <p:cNvGrpSpPr>
            <a:grpSpLocks/>
          </p:cNvGrpSpPr>
          <p:nvPr/>
        </p:nvGrpSpPr>
        <p:grpSpPr bwMode="auto">
          <a:xfrm>
            <a:off x="-76200" y="-17463"/>
            <a:ext cx="9220200" cy="6875463"/>
            <a:chOff x="-1" y="0"/>
            <a:chExt cx="9220201" cy="6875463"/>
          </a:xfrm>
        </p:grpSpPr>
        <p:sp>
          <p:nvSpPr>
            <p:cNvPr id="185352" name="Rectangle 54"/>
            <p:cNvSpPr>
              <a:spLocks noChangeArrowheads="1"/>
            </p:cNvSpPr>
            <p:nvPr/>
          </p:nvSpPr>
          <p:spPr bwMode="auto">
            <a:xfrm>
              <a:off x="-1" y="0"/>
              <a:ext cx="6739467" cy="6858000"/>
            </a:xfrm>
            <a:prstGeom prst="rect">
              <a:avLst/>
            </a:prstGeom>
            <a:solidFill>
              <a:srgbClr val="000000"/>
            </a:solidFill>
            <a:ln w="9525">
              <a:solidFill>
                <a:schemeClr val="tx1"/>
              </a:solidFill>
              <a:miter lim="800000"/>
              <a:headEnd/>
              <a:tailEnd/>
            </a:ln>
          </p:spPr>
          <p:txBody>
            <a:bodyPr wrap="none" anchor="ctr"/>
            <a:lstStyle/>
            <a:p>
              <a:pPr algn="ctr" defTabSz="914400" fontAlgn="base">
                <a:spcBef>
                  <a:spcPct val="0"/>
                </a:spcBef>
                <a:spcAft>
                  <a:spcPct val="0"/>
                </a:spcAft>
              </a:pPr>
              <a:endParaRPr lang="en-US" sz="1200" b="1">
                <a:solidFill>
                  <a:srgbClr val="FFFFFF"/>
                </a:solidFill>
                <a:ea typeface="ＭＳ Ｐゴシック" charset="0"/>
              </a:endParaRPr>
            </a:p>
          </p:txBody>
        </p:sp>
        <p:pic>
          <p:nvPicPr>
            <p:cNvPr id="185353" name="Picture 52"/>
            <p:cNvPicPr>
              <a:picLocks noChangeAspect="1" noChangeArrowheads="1"/>
            </p:cNvPicPr>
            <p:nvPr/>
          </p:nvPicPr>
          <p:blipFill>
            <a:blip r:embed="rId3">
              <a:extLst>
                <a:ext uri="{28A0092B-C50C-407E-A947-70E740481C1C}">
                  <a14:useLocalDpi xmlns:a14="http://schemas.microsoft.com/office/drawing/2010/main" val="0"/>
                </a:ext>
              </a:extLst>
            </a:blip>
            <a:srcRect l="59843"/>
            <a:stretch>
              <a:fillRect/>
            </a:stretch>
          </p:blipFill>
          <p:spPr bwMode="auto">
            <a:xfrm>
              <a:off x="6722533" y="0"/>
              <a:ext cx="2497667" cy="687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5354" name="Text Box 38"/>
            <p:cNvSpPr txBox="1">
              <a:spLocks noChangeArrowheads="1"/>
            </p:cNvSpPr>
            <p:nvPr/>
          </p:nvSpPr>
          <p:spPr bwMode="auto">
            <a:xfrm>
              <a:off x="1828800" y="6248400"/>
              <a:ext cx="2362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algn="ctr" defTabSz="914400" eaLnBrk="1" fontAlgn="base" hangingPunct="1">
                <a:spcBef>
                  <a:spcPct val="50000"/>
                </a:spcBef>
                <a:spcAft>
                  <a:spcPct val="0"/>
                </a:spcAft>
              </a:pPr>
              <a:r>
                <a:rPr lang="en-US" sz="2000" i="1" dirty="0" err="1" smtClean="0">
                  <a:solidFill>
                    <a:srgbClr val="FFFFFF"/>
                  </a:solidFill>
                  <a:latin typeface="Times New Roman" charset="0"/>
                  <a:cs typeface="Times New Roman" charset="0"/>
                </a:rPr>
                <a:t>RockOn</a:t>
              </a:r>
              <a:r>
                <a:rPr lang="en-US" sz="2000" i="1" dirty="0" smtClean="0">
                  <a:solidFill>
                    <a:srgbClr val="FFFFFF"/>
                  </a:solidFill>
                  <a:latin typeface="Times New Roman" charset="0"/>
                  <a:cs typeface="Times New Roman" charset="0"/>
                </a:rPr>
                <a:t>! 2017</a:t>
              </a:r>
              <a:endParaRPr lang="en-US" sz="2000" i="1" dirty="0">
                <a:solidFill>
                  <a:srgbClr val="FFFFFF"/>
                </a:solidFill>
                <a:latin typeface="Times New Roman" charset="0"/>
                <a:cs typeface="Times New Roman" charset="0"/>
              </a:endParaRPr>
            </a:p>
          </p:txBody>
        </p:sp>
        <p:pic>
          <p:nvPicPr>
            <p:cNvPr id="185355" name="Picture 16" descr="ROCKON-01.jpg"/>
            <p:cNvPicPr>
              <a:picLocks noChangeAspect="1"/>
            </p:cNvPicPr>
            <p:nvPr/>
          </p:nvPicPr>
          <p:blipFill>
            <a:blip r:embed="rId4" cstate="print">
              <a:extLst>
                <a:ext uri="{28A0092B-C50C-407E-A947-70E740481C1C}">
                  <a14:useLocalDpi xmlns:a14="http://schemas.microsoft.com/office/drawing/2010/main" val="0"/>
                </a:ext>
              </a:extLst>
            </a:blip>
            <a:srcRect l="51817" t="13773" r="37424" b="15109"/>
            <a:stretch>
              <a:fillRect/>
            </a:stretch>
          </p:blipFill>
          <p:spPr bwMode="auto">
            <a:xfrm rot="700150">
              <a:off x="6184707" y="174234"/>
              <a:ext cx="1221571" cy="6606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40</a:t>
            </a:fld>
            <a:endParaRPr lang="en-US" sz="2000">
              <a:solidFill>
                <a:srgbClr val="FFFFFF"/>
              </a:solidFill>
              <a:latin typeface="Magneto" charset="0"/>
              <a:cs typeface="Magneto" charset="0"/>
            </a:endParaRPr>
          </a:p>
        </p:txBody>
      </p:sp>
      <p:sp>
        <p:nvSpPr>
          <p:cNvPr id="185347" name="Rectangle 30"/>
          <p:cNvSpPr>
            <a:spLocks noChangeArrowheads="1"/>
          </p:cNvSpPr>
          <p:nvPr/>
        </p:nvSpPr>
        <p:spPr bwMode="auto">
          <a:xfrm>
            <a:off x="381000" y="1894356"/>
            <a:ext cx="5334000" cy="1938992"/>
          </a:xfrm>
          <a:prstGeom prst="rect">
            <a:avLst/>
          </a:prstGeom>
          <a:noFill/>
          <a:ln w="57150">
            <a:solidFill>
              <a:srgbClr val="3366FF"/>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spAutoFit/>
          </a:bodyPr>
          <a:lstStyle/>
          <a:p>
            <a:pPr algn="ctr"/>
            <a:r>
              <a:rPr lang="en-US" sz="6000" b="1" dirty="0">
                <a:solidFill>
                  <a:srgbClr val="FFFFFF"/>
                </a:solidFill>
                <a:latin typeface="Times New Roman" charset="0"/>
              </a:rPr>
              <a:t>END</a:t>
            </a:r>
          </a:p>
          <a:p>
            <a:pPr algn="ctr"/>
            <a:r>
              <a:rPr lang="en-US" sz="6000" b="1" dirty="0" smtClean="0">
                <a:solidFill>
                  <a:srgbClr val="FFFFFF"/>
                </a:solidFill>
                <a:latin typeface="Times New Roman" charset="0"/>
              </a:rPr>
              <a:t>Calibration</a:t>
            </a:r>
            <a:endParaRPr lang="en-US" sz="3600" b="1" dirty="0">
              <a:solidFill>
                <a:schemeClr val="bg1"/>
              </a:solidFill>
              <a:latin typeface="Times New Roman" charset="0"/>
            </a:endParaRPr>
          </a:p>
        </p:txBody>
      </p:sp>
      <p:pic>
        <p:nvPicPr>
          <p:cNvPr id="185349" name="Picture 32" descr="csgcnasa_neg">
            <a:hlinkClick r:id="rId5"/>
          </p:cNvPr>
          <p:cNvPicPr>
            <a:picLocks noChangeAspect="1" noChangeArrowheads="1"/>
          </p:cNvPicPr>
          <p:nvPr/>
        </p:nvPicPr>
        <p:blipFill>
          <a:blip r:embed="rId6" cstate="print">
            <a:lum bright="-6000"/>
            <a:extLst>
              <a:ext uri="{28A0092B-C50C-407E-A947-70E740481C1C}">
                <a14:useLocalDpi xmlns:a14="http://schemas.microsoft.com/office/drawing/2010/main" val="0"/>
              </a:ext>
            </a:extLst>
          </a:blip>
          <a:srcRect/>
          <a:stretch>
            <a:fillRect/>
          </a:stretch>
        </p:blipFill>
        <p:spPr bwMode="auto">
          <a:xfrm>
            <a:off x="2163763" y="5073650"/>
            <a:ext cx="863600" cy="1036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0" name="Picture 33" descr="nasafanc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913" y="5105400"/>
            <a:ext cx="114617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51" name="Picture 34" descr="Block VSGClogo cop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2113" y="5049838"/>
            <a:ext cx="903287" cy="112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SG_LOGO_NEW_V14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5077301"/>
            <a:ext cx="1752600" cy="1018699"/>
          </a:xfrm>
          <a:prstGeom prst="rect">
            <a:avLst/>
          </a:prstGeom>
        </p:spPr>
      </p:pic>
    </p:spTree>
    <p:extLst>
      <p:ext uri="{BB962C8B-B14F-4D97-AF65-F5344CB8AC3E}">
        <p14:creationId xmlns:p14="http://schemas.microsoft.com/office/powerpoint/2010/main" val="2782038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5</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Select cell D2 and calculate C2*4.9 to get your mV readout by typing “ = C2 * 4.9” in the function box and hitting enter. Repeat this step for C3 also.</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3" y="3013815"/>
            <a:ext cx="3871913" cy="3054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27006" y="3732238"/>
            <a:ext cx="2388394" cy="461665"/>
          </a:xfrm>
          <a:prstGeom prst="rect">
            <a:avLst/>
          </a:prstGeom>
          <a:noFill/>
        </p:spPr>
        <p:txBody>
          <a:bodyPr wrap="squar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D3 “ = C3 * 4.9”</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8339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6</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Select D3 and D4 and double click the small square in the lower right hand corner of the selected cells</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Excel will now calculate the remaining rows as you did for D3 and D4</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8" name="Picture 7"/>
          <p:cNvPicPr/>
          <p:nvPr/>
        </p:nvPicPr>
        <p:blipFill rotWithShape="1">
          <a:blip r:embed="rId3"/>
          <a:srcRect l="600" t="17959" r="74229" b="62304"/>
          <a:stretch/>
        </p:blipFill>
        <p:spPr bwMode="auto">
          <a:xfrm>
            <a:off x="2430345" y="3900550"/>
            <a:ext cx="3982026" cy="1752700"/>
          </a:xfrm>
          <a:prstGeom prst="rect">
            <a:avLst/>
          </a:prstGeom>
          <a:ln>
            <a:noFill/>
          </a:ln>
          <a:extLst>
            <a:ext uri="{53640926-AAD7-44d8-BBD7-CCE9431645EC}">
              <a14:shadowObscured xmlns="" xmlns:a14="http://schemas.microsoft.com/office/drawing/2010/main"/>
            </a:ext>
          </a:extLst>
        </p:spPr>
      </p:pic>
      <p:sp>
        <p:nvSpPr>
          <p:cNvPr id="7" name="Oval 10"/>
          <p:cNvSpPr>
            <a:spLocks noChangeArrowheads="1"/>
          </p:cNvSpPr>
          <p:nvPr/>
        </p:nvSpPr>
        <p:spPr bwMode="auto">
          <a:xfrm>
            <a:off x="5517021" y="4950700"/>
            <a:ext cx="533400" cy="457200"/>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4266409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7</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p>
          <a:p>
            <a:pPr eaLnBrk="1" hangingPunct="1"/>
            <a:endParaRPr lang="en-US" b="1" dirty="0">
              <a:solidFill>
                <a:srgbClr val="FFFFFF"/>
              </a:solidFill>
              <a:latin typeface="Times New Roman" charset="0"/>
              <a:cs typeface="Times New Roman" charset="0"/>
            </a:endParaRPr>
          </a:p>
          <a:p>
            <a:pPr eaLnBrk="1" hangingPunct="1"/>
            <a:r>
              <a:rPr lang="en-US" b="1" dirty="0" smtClean="0">
                <a:solidFill>
                  <a:srgbClr val="FFFFFF"/>
                </a:solidFill>
                <a:latin typeface="Times New Roman" charset="0"/>
                <a:cs typeface="Times New Roman" charset="0"/>
              </a:rPr>
              <a:t>		This is what your file should look like so far</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6" name="Picture 5"/>
          <p:cNvPicPr/>
          <p:nvPr/>
        </p:nvPicPr>
        <p:blipFill rotWithShape="1">
          <a:blip r:embed="rId3"/>
          <a:srcRect r="2985"/>
          <a:stretch/>
        </p:blipFill>
        <p:spPr bwMode="auto">
          <a:xfrm>
            <a:off x="1538458" y="2519928"/>
            <a:ext cx="5765800" cy="3341370"/>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38130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8</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Repeat this for each axis of each accelerometer so that all your columns have been converted to mV</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Label each of these new columns with the same name as the column it was copied from (the name of the column just to the left)</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spTree>
    <p:extLst>
      <p:ext uri="{BB962C8B-B14F-4D97-AF65-F5344CB8AC3E}">
        <p14:creationId xmlns:p14="http://schemas.microsoft.com/office/powerpoint/2010/main" val="369814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b="1">
                <a:solidFill>
                  <a:schemeClr val="bg1"/>
                </a:solidFill>
                <a:latin typeface="Arial" charset="0"/>
                <a:ea typeface="ＭＳ Ｐゴシック" charset="0"/>
                <a:cs typeface="ＭＳ Ｐゴシック" charset="0"/>
              </a:defRPr>
            </a:lvl1pPr>
            <a:lvl2pPr marL="742950" indent="-285750" eaLnBrk="0" hangingPunct="0">
              <a:defRPr sz="1200" b="1">
                <a:solidFill>
                  <a:schemeClr val="bg1"/>
                </a:solidFill>
                <a:latin typeface="Arial" charset="0"/>
                <a:ea typeface="ＭＳ Ｐゴシック" charset="0"/>
              </a:defRPr>
            </a:lvl2pPr>
            <a:lvl3pPr marL="1143000" indent="-228600" eaLnBrk="0" hangingPunct="0">
              <a:defRPr sz="1200" b="1">
                <a:solidFill>
                  <a:schemeClr val="bg1"/>
                </a:solidFill>
                <a:latin typeface="Arial" charset="0"/>
                <a:ea typeface="ＭＳ Ｐゴシック" charset="0"/>
              </a:defRPr>
            </a:lvl3pPr>
            <a:lvl4pPr marL="1600200" indent="-228600" eaLnBrk="0" hangingPunct="0">
              <a:defRPr sz="1200" b="1">
                <a:solidFill>
                  <a:schemeClr val="bg1"/>
                </a:solidFill>
                <a:latin typeface="Arial" charset="0"/>
                <a:ea typeface="ＭＳ Ｐゴシック" charset="0"/>
              </a:defRPr>
            </a:lvl4pPr>
            <a:lvl5pPr marL="2057400" indent="-228600" eaLnBrk="0" hangingPunct="0">
              <a:defRPr sz="1200" b="1">
                <a:solidFill>
                  <a:schemeClr val="bg1"/>
                </a:solidFill>
                <a:latin typeface="Arial" charset="0"/>
                <a:ea typeface="ＭＳ Ｐゴシック" charset="0"/>
              </a:defRPr>
            </a:lvl5pPr>
            <a:lvl6pPr marL="2514600" indent="-228600" algn="ctr" eaLnBrk="0" fontAlgn="base" hangingPunct="0">
              <a:spcBef>
                <a:spcPct val="0"/>
              </a:spcBef>
              <a:spcAft>
                <a:spcPct val="0"/>
              </a:spcAft>
              <a:defRPr sz="1200" b="1">
                <a:solidFill>
                  <a:schemeClr val="bg1"/>
                </a:solidFill>
                <a:latin typeface="Arial" charset="0"/>
                <a:ea typeface="ＭＳ Ｐゴシック" charset="0"/>
              </a:defRPr>
            </a:lvl6pPr>
            <a:lvl7pPr marL="2971800" indent="-228600" algn="ctr" eaLnBrk="0" fontAlgn="base" hangingPunct="0">
              <a:spcBef>
                <a:spcPct val="0"/>
              </a:spcBef>
              <a:spcAft>
                <a:spcPct val="0"/>
              </a:spcAft>
              <a:defRPr sz="1200" b="1">
                <a:solidFill>
                  <a:schemeClr val="bg1"/>
                </a:solidFill>
                <a:latin typeface="Arial" charset="0"/>
                <a:ea typeface="ＭＳ Ｐゴシック" charset="0"/>
              </a:defRPr>
            </a:lvl7pPr>
            <a:lvl8pPr marL="3429000" indent="-228600" algn="ctr" eaLnBrk="0" fontAlgn="base" hangingPunct="0">
              <a:spcBef>
                <a:spcPct val="0"/>
              </a:spcBef>
              <a:spcAft>
                <a:spcPct val="0"/>
              </a:spcAft>
              <a:defRPr sz="1200" b="1">
                <a:solidFill>
                  <a:schemeClr val="bg1"/>
                </a:solidFill>
                <a:latin typeface="Arial" charset="0"/>
                <a:ea typeface="ＭＳ Ｐゴシック" charset="0"/>
              </a:defRPr>
            </a:lvl8pPr>
            <a:lvl9pPr marL="3886200" indent="-228600" algn="ctr" eaLnBrk="0" fontAlgn="base" hangingPunct="0">
              <a:spcBef>
                <a:spcPct val="0"/>
              </a:spcBef>
              <a:spcAft>
                <a:spcPct val="0"/>
              </a:spcAft>
              <a:defRPr sz="1200" b="1">
                <a:solidFill>
                  <a:schemeClr val="bg1"/>
                </a:solidFill>
                <a:latin typeface="Arial" charset="0"/>
                <a:ea typeface="ＭＳ Ｐゴシック" charset="0"/>
              </a:defRPr>
            </a:lvl9pPr>
          </a:lstStyle>
          <a:p>
            <a:pPr eaLnBrk="1" hangingPunct="1"/>
            <a:fld id="{5E78064E-376B-2D41-8998-81404C4A39F9}" type="slidenum">
              <a:rPr lang="en-US" sz="2000">
                <a:solidFill>
                  <a:srgbClr val="FFFFFF"/>
                </a:solidFill>
                <a:latin typeface="Magneto" charset="0"/>
                <a:cs typeface="Magneto" charset="0"/>
              </a:rPr>
              <a:pPr eaLnBrk="1" hangingPunct="1"/>
              <a:t>9</a:t>
            </a:fld>
            <a:endParaRPr lang="en-US" sz="2000">
              <a:solidFill>
                <a:srgbClr val="FFFFFF"/>
              </a:solidFill>
              <a:latin typeface="Magneto" charset="0"/>
              <a:cs typeface="Magneto" charset="0"/>
            </a:endParaRPr>
          </a:p>
        </p:txBody>
      </p:sp>
      <p:sp>
        <p:nvSpPr>
          <p:cNvPr id="13" name="Text Box 2"/>
          <p:cNvSpPr txBox="1">
            <a:spLocks noChangeArrowheads="1"/>
          </p:cNvSpPr>
          <p:nvPr/>
        </p:nvSpPr>
        <p:spPr bwMode="auto">
          <a:xfrm>
            <a:off x="155575" y="217488"/>
            <a:ext cx="42657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smtClean="0">
                <a:solidFill>
                  <a:srgbClr val="FFFFFF"/>
                </a:solidFill>
                <a:latin typeface="Times New Roman" charset="0"/>
              </a:rPr>
              <a:t>Accelerometer Calibration</a:t>
            </a:r>
            <a:endParaRPr lang="en-US" sz="2800" b="1" dirty="0">
              <a:solidFill>
                <a:srgbClr val="FFFFFF"/>
              </a:solidFill>
              <a:latin typeface="Times New Roman" charset="0"/>
            </a:endParaRPr>
          </a:p>
        </p:txBody>
      </p:sp>
      <p:sp>
        <p:nvSpPr>
          <p:cNvPr id="14" name="Text Box 3"/>
          <p:cNvSpPr txBox="1">
            <a:spLocks noChangeArrowheads="1"/>
          </p:cNvSpPr>
          <p:nvPr/>
        </p:nvSpPr>
        <p:spPr bwMode="auto">
          <a:xfrm>
            <a:off x="228600" y="1066800"/>
            <a:ext cx="822960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682625" indent="-682625" eaLnBrk="0" hangingPunct="0">
              <a:defRPr sz="2400">
                <a:solidFill>
                  <a:schemeClr val="tx1"/>
                </a:solidFill>
                <a:latin typeface="Arial" charset="0"/>
                <a:ea typeface="ＭＳ Ｐゴシック" charset="0"/>
                <a:cs typeface="ＭＳ Ｐゴシック" charset="0"/>
              </a:defRPr>
            </a:lvl1pPr>
            <a:lvl2pPr marL="1025525" indent="-1651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smtClean="0">
                <a:solidFill>
                  <a:srgbClr val="FFFFFF"/>
                </a:solidFill>
                <a:latin typeface="Times New Roman" charset="0"/>
                <a:cs typeface="Times New Roman" charset="0"/>
              </a:rPr>
              <a:t>Calibration</a:t>
            </a:r>
            <a:endParaRPr lang="en-US" b="1" dirty="0">
              <a:solidFill>
                <a:srgbClr val="FFFFFF"/>
              </a:solidFill>
              <a:latin typeface="Times New Roman" charset="0"/>
              <a:cs typeface="Times New Roman" charset="0"/>
            </a:endParaRPr>
          </a:p>
          <a:p>
            <a:pPr eaLnBrk="1" hangingPunct="1"/>
            <a:endParaRPr lang="en-US" b="1" dirty="0">
              <a:solidFill>
                <a:srgbClr val="FFFFFF"/>
              </a:solidFill>
              <a:latin typeface="Times New Roman" charset="0"/>
              <a:cs typeface="Times New Roman" charset="0"/>
            </a:endParaRPr>
          </a:p>
          <a:p>
            <a:pPr marL="860425" lvl="1" indent="0" eaLnBrk="1" hangingPunct="1"/>
            <a:r>
              <a:rPr lang="en-US" b="1" dirty="0" smtClean="0">
                <a:solidFill>
                  <a:srgbClr val="FFFFFF"/>
                </a:solidFill>
                <a:latin typeface="Times New Roman" charset="0"/>
                <a:cs typeface="Times New Roman" charset="0"/>
              </a:rPr>
              <a:t>This is what your file should look like now:</a:t>
            </a:r>
          </a:p>
          <a:p>
            <a:pPr marL="860425" lvl="1" indent="0" eaLnBrk="1" hangingPunct="1"/>
            <a:endParaRPr lang="en-US" b="1" dirty="0">
              <a:solidFill>
                <a:srgbClr val="FFFFFF"/>
              </a:solidFill>
              <a:latin typeface="Times New Roman" charset="0"/>
              <a:cs typeface="Times New Roman" charset="0"/>
            </a:endParaRPr>
          </a:p>
          <a:p>
            <a:pPr marL="860425" lvl="1" indent="0" eaLnBrk="1" hangingPunct="1"/>
            <a:endParaRPr lang="en-US" b="1" dirty="0">
              <a:solidFill>
                <a:srgbClr val="FFFFFF"/>
              </a:solidFill>
              <a:latin typeface="Times New Roman" charset="0"/>
              <a:cs typeface="Times New Roman" charset="0"/>
            </a:endParaRPr>
          </a:p>
          <a:p>
            <a:pPr lvl="1" eaLnBrk="1" hangingPunct="1">
              <a:buFontTx/>
              <a:buChar char="-"/>
            </a:pPr>
            <a:endParaRPr lang="en-US" b="1" dirty="0">
              <a:solidFill>
                <a:srgbClr val="FFFFFF"/>
              </a:solidFill>
              <a:latin typeface="Times New Roman" charset="0"/>
              <a:cs typeface="Times New Roma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2262407"/>
            <a:ext cx="5772150" cy="3757393"/>
          </a:xfrm>
          <a:prstGeom prst="rect">
            <a:avLst/>
          </a:prstGeom>
        </p:spPr>
      </p:pic>
    </p:spTree>
    <p:extLst>
      <p:ext uri="{BB962C8B-B14F-4D97-AF65-F5344CB8AC3E}">
        <p14:creationId xmlns:p14="http://schemas.microsoft.com/office/powerpoint/2010/main" val="2293676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w="9525" cap="flat" cmpd="sng" algn="ctr">
          <a:solidFill>
            <a:schemeClr val="bg1"/>
          </a:solidFill>
          <a:prstDash val="solid"/>
          <a:round/>
          <a:headEnd type="none" w="med" len="med"/>
          <a:tailEnd type="none" w="med" len="med"/>
        </a:ln>
        <a:effectLst/>
      </a:spPr>
      <a:bodyPr rot="10800000"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1"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tx1"/>
        </a:solidFill>
        <a:ln w="9525" cap="flat" cmpd="sng" algn="ctr">
          <a:solidFill>
            <a:schemeClr val="bg1"/>
          </a:solidFill>
          <a:prstDash val="solid"/>
          <a:round/>
          <a:headEnd type="none" w="med" len="med"/>
          <a:tailEnd type="none" w="med" len="med"/>
        </a:ln>
        <a:effectLst/>
      </a:spPr>
      <a:bodyPr rot="10800000"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1" i="0" u="none" strike="noStrike" cap="none" normalizeH="0" baseline="0">
            <a:ln>
              <a:noFill/>
            </a:ln>
            <a:solidFill>
              <a:schemeClr val="bg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2272</TotalTime>
  <Words>1884</Words>
  <Application>Microsoft Office PowerPoint</Application>
  <PresentationFormat>On-screen Show (4:3)</PresentationFormat>
  <Paragraphs>348</Paragraphs>
  <Slides>40</Slides>
  <Notes>39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ＭＳ Ｐゴシック</vt:lpstr>
      <vt:lpstr>Arial</vt:lpstr>
      <vt:lpstr>Calibri</vt:lpstr>
      <vt:lpstr>Magneto</vt:lpstr>
      <vt:lpstr>Times New Roman</vt:lpstr>
      <vt:lpstr>2_Default Design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Colorado at Boulder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Zak Hall</dc:creator>
  <cp:lastModifiedBy>Amanda Siirola</cp:lastModifiedBy>
  <cp:revision>121</cp:revision>
  <cp:lastPrinted>2013-06-04T15:23:59Z</cp:lastPrinted>
  <dcterms:created xsi:type="dcterms:W3CDTF">2013-04-21T22:06:40Z</dcterms:created>
  <dcterms:modified xsi:type="dcterms:W3CDTF">2017-05-17T19:18:12Z</dcterms:modified>
</cp:coreProperties>
</file>